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2" r:id="rId1"/>
  </p:sldMasterIdLst>
  <p:sldIdLst>
    <p:sldId id="268" r:id="rId2"/>
    <p:sldId id="266" r:id="rId3"/>
    <p:sldId id="267" r:id="rId4"/>
    <p:sldId id="275" r:id="rId5"/>
    <p:sldId id="270" r:id="rId6"/>
    <p:sldId id="271" r:id="rId7"/>
    <p:sldId id="272" r:id="rId8"/>
    <p:sldId id="273" r:id="rId9"/>
    <p:sldId id="27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3"/>
  </p:normalViewPr>
  <p:slideViewPr>
    <p:cSldViewPr>
      <p:cViewPr varScale="1">
        <p:scale>
          <a:sx n="107" d="100"/>
          <a:sy n="107" d="100"/>
        </p:scale>
        <p:origin x="1760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FE633-53F3-4CFB-A2F1-B86033C14A76}" type="datetimeFigureOut">
              <a:rPr lang="en-GB" smtClean="0"/>
              <a:t>19/06/2020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094FE83-6A0E-4364-A61A-F45CF2B08441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FE633-53F3-4CFB-A2F1-B86033C14A76}" type="datetimeFigureOut">
              <a:rPr lang="en-GB" smtClean="0"/>
              <a:t>19/06/2020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FE83-6A0E-4364-A61A-F45CF2B08441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0094FE83-6A0E-4364-A61A-F45CF2B08441}" type="slidenum">
              <a:rPr lang="en-GB" smtClean="0"/>
              <a:t>‹#›</a:t>
            </a:fld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FE633-53F3-4CFB-A2F1-B86033C14A76}" type="datetimeFigureOut">
              <a:rPr lang="en-GB" smtClean="0"/>
              <a:t>19/06/2020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FE633-53F3-4CFB-A2F1-B86033C14A76}" type="datetimeFigureOut">
              <a:rPr lang="en-GB" smtClean="0"/>
              <a:t>19/06/2020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0094FE83-6A0E-4364-A61A-F45CF2B08441}" type="slidenum">
              <a:rPr lang="en-GB" smtClean="0"/>
              <a:t>‹#›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FE633-53F3-4CFB-A2F1-B86033C14A76}" type="datetimeFigureOut">
              <a:rPr lang="en-GB" smtClean="0"/>
              <a:t>19/06/2020</a:t>
            </a:fld>
            <a:endParaRPr lang="en-GB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094FE83-6A0E-4364-A61A-F45CF2B08441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D91FE633-53F3-4CFB-A2F1-B86033C14A76}" type="datetimeFigureOut">
              <a:rPr lang="en-GB" smtClean="0"/>
              <a:t>19/06/2020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4FE83-6A0E-4364-A61A-F45CF2B08441}" type="slidenum">
              <a:rPr lang="en-GB" smtClean="0"/>
              <a:t>‹#›</a:t>
            </a:fld>
            <a:endParaRPr lang="en-GB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FE633-53F3-4CFB-A2F1-B86033C14A76}" type="datetimeFigureOut">
              <a:rPr lang="en-GB" smtClean="0"/>
              <a:t>19/06/2020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GB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0094FE83-6A0E-4364-A61A-F45CF2B08441}" type="slidenum">
              <a:rPr lang="en-GB" smtClean="0"/>
              <a:t>‹#›</a:t>
            </a:fld>
            <a:endParaRPr lang="en-GB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FE633-53F3-4CFB-A2F1-B86033C14A76}" type="datetimeFigureOut">
              <a:rPr lang="en-GB" smtClean="0"/>
              <a:t>19/06/2020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0094FE83-6A0E-4364-A61A-F45CF2B0844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FE633-53F3-4CFB-A2F1-B86033C14A76}" type="datetimeFigureOut">
              <a:rPr lang="en-GB" smtClean="0"/>
              <a:t>19/06/2020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094FE83-6A0E-4364-A61A-F45CF2B0844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094FE83-6A0E-4364-A61A-F45CF2B08441}" type="slidenum">
              <a:rPr lang="en-GB" smtClean="0"/>
              <a:t>‹#›</a:t>
            </a:fld>
            <a:endParaRPr lang="en-GB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FE633-53F3-4CFB-A2F1-B86033C14A76}" type="datetimeFigureOut">
              <a:rPr lang="en-GB" smtClean="0"/>
              <a:t>19/06/2020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0094FE83-6A0E-4364-A61A-F45CF2B08441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D91FE633-53F3-4CFB-A2F1-B86033C14A76}" type="datetimeFigureOut">
              <a:rPr lang="en-GB" smtClean="0"/>
              <a:t>19/06/2020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D91FE633-53F3-4CFB-A2F1-B86033C14A76}" type="datetimeFigureOut">
              <a:rPr lang="en-GB" smtClean="0"/>
              <a:t>19/06/2020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094FE83-6A0E-4364-A61A-F45CF2B08441}" type="slidenum">
              <a:rPr lang="en-GB" smtClean="0"/>
              <a:t>‹#›</a:t>
            </a:fld>
            <a:endParaRPr lang="en-GB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Relationship Id="rId9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ingsfund.org.uk/blog/2019/02/compassion-your-greatest-leadership-contribution#comment-554536" TargetMode="External"/><Relationship Id="rId2" Type="http://schemas.openxmlformats.org/officeDocument/2006/relationships/hyperlink" Target="https://www.kingsfund.org.uk/blog/2018/03/achieving-balance-between-quality-access-and-money#comment-553139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1890713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910307" y="1916832"/>
            <a:ext cx="7370929" cy="37240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Why I should be considered to lead </a:t>
            </a:r>
          </a:p>
          <a:p>
            <a:pPr algn="ctr"/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improvements in quality and efficiency, </a:t>
            </a:r>
          </a:p>
          <a:p>
            <a:pPr algn="ctr"/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and tackle variation in </a:t>
            </a:r>
            <a:r>
              <a:rPr lang="en-GB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“Urology”</a:t>
            </a:r>
          </a:p>
          <a:p>
            <a:pPr algn="ctr"/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Nitin Shrotri</a:t>
            </a:r>
          </a:p>
          <a:p>
            <a:r>
              <a:rPr lang="en-GB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</a:t>
            </a:r>
            <a:r>
              <a:rPr lang="en-GB" sz="2800" baseline="30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GB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October, 2019</a:t>
            </a:r>
          </a:p>
        </p:txBody>
      </p:sp>
      <p:pic>
        <p:nvPicPr>
          <p:cNvPr id="1026" name="Picture 2" descr="cid:image001.png@01D4F430.EC5359C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04665"/>
            <a:ext cx="2304256" cy="5849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6891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altLang="en-US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Career, specialisms and experience</a:t>
            </a: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GB" sz="2400" dirty="0"/>
              <a:t>Trained as Surgeon in India, then worked in Saudi Arabia for 2 years</a:t>
            </a:r>
          </a:p>
          <a:p>
            <a:pPr marL="0" indent="0">
              <a:buNone/>
            </a:pPr>
            <a:endParaRPr lang="en-GB" sz="2400" b="1" dirty="0"/>
          </a:p>
          <a:p>
            <a:r>
              <a:rPr lang="en-GB" sz="2600" dirty="0">
                <a:solidFill>
                  <a:srgbClr val="C00000"/>
                </a:solidFill>
              </a:rPr>
              <a:t>MSc UCL: </a:t>
            </a:r>
            <a:r>
              <a:rPr lang="en-GB" sz="2200" dirty="0"/>
              <a:t>Genetics of Bladder Cancer</a:t>
            </a:r>
          </a:p>
          <a:p>
            <a:r>
              <a:rPr lang="en-GB" sz="2600" dirty="0">
                <a:solidFill>
                  <a:srgbClr val="C00000"/>
                </a:solidFill>
              </a:rPr>
              <a:t>Consultant EKHUFT</a:t>
            </a:r>
            <a:r>
              <a:rPr lang="en-GB" dirty="0">
                <a:solidFill>
                  <a:srgbClr val="C00000"/>
                </a:solidFill>
              </a:rPr>
              <a:t>: </a:t>
            </a:r>
            <a:r>
              <a:rPr lang="en-GB" sz="2200" dirty="0"/>
              <a:t>December 2000</a:t>
            </a:r>
          </a:p>
          <a:p>
            <a:r>
              <a:rPr lang="en-GB" sz="2600" dirty="0">
                <a:solidFill>
                  <a:srgbClr val="C00000"/>
                </a:solidFill>
              </a:rPr>
              <a:t>Innovations: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sz="2200" dirty="0"/>
              <a:t>Lap, GL Laser, </a:t>
            </a:r>
            <a:r>
              <a:rPr lang="en-GB" sz="2200" dirty="0" err="1"/>
              <a:t>HoYAG</a:t>
            </a:r>
            <a:r>
              <a:rPr lang="en-GB" sz="2200" dirty="0"/>
              <a:t> Laser, </a:t>
            </a:r>
            <a:r>
              <a:rPr lang="en-GB" sz="2200" dirty="0" err="1"/>
              <a:t>Lithotriptor</a:t>
            </a:r>
            <a:endParaRPr lang="en-GB" sz="2200" dirty="0"/>
          </a:p>
          <a:p>
            <a:r>
              <a:rPr lang="en-GB" sz="2600" dirty="0">
                <a:solidFill>
                  <a:srgbClr val="C00000"/>
                </a:solidFill>
              </a:rPr>
              <a:t>Research: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sz="2200" dirty="0"/>
              <a:t>Goliath, Research aware &amp; active, NIHR</a:t>
            </a:r>
          </a:p>
          <a:p>
            <a:r>
              <a:rPr lang="en-GB" sz="2600" dirty="0">
                <a:solidFill>
                  <a:srgbClr val="C00000"/>
                </a:solidFill>
              </a:rPr>
              <a:t>Education: </a:t>
            </a:r>
            <a:r>
              <a:rPr lang="en-GB" sz="2200" dirty="0"/>
              <a:t>Teacher, Sub Dean, DUME - EKHUFT</a:t>
            </a:r>
          </a:p>
          <a:p>
            <a:r>
              <a:rPr lang="en-GB" sz="2600" dirty="0">
                <a:solidFill>
                  <a:srgbClr val="C00000"/>
                </a:solidFill>
              </a:rPr>
              <a:t>Clinical Lead:</a:t>
            </a:r>
            <a:r>
              <a:rPr lang="en-GB" dirty="0"/>
              <a:t> (</a:t>
            </a:r>
            <a:r>
              <a:rPr lang="en-GB" sz="2200" dirty="0"/>
              <a:t>Robot)</a:t>
            </a:r>
          </a:p>
          <a:p>
            <a:r>
              <a:rPr lang="en-GB" sz="2600" dirty="0">
                <a:solidFill>
                  <a:srgbClr val="C00000"/>
                </a:solidFill>
              </a:rPr>
              <a:t>SAC: </a:t>
            </a:r>
            <a:r>
              <a:rPr lang="en-GB" sz="2200" dirty="0"/>
              <a:t>Liaison Member for Wales</a:t>
            </a:r>
          </a:p>
          <a:p>
            <a:r>
              <a:rPr lang="en-GB" sz="2600" dirty="0">
                <a:solidFill>
                  <a:srgbClr val="C00000"/>
                </a:solidFill>
              </a:rPr>
              <a:t>KCL:</a:t>
            </a:r>
            <a:r>
              <a:rPr lang="en-GB" dirty="0"/>
              <a:t> </a:t>
            </a:r>
            <a:r>
              <a:rPr lang="en-GB" sz="2200" dirty="0"/>
              <a:t>Deputy head for Stage 3 </a:t>
            </a:r>
          </a:p>
          <a:p>
            <a:r>
              <a:rPr lang="en-GB" sz="2600" dirty="0">
                <a:solidFill>
                  <a:srgbClr val="C00000"/>
                </a:solidFill>
              </a:rPr>
              <a:t>SGISOM:</a:t>
            </a:r>
            <a:r>
              <a:rPr lang="en-GB" dirty="0"/>
              <a:t> </a:t>
            </a:r>
            <a:r>
              <a:rPr lang="en-GB" sz="2200" dirty="0"/>
              <a:t>DME and Professor</a:t>
            </a:r>
          </a:p>
          <a:p>
            <a:r>
              <a:rPr lang="en-GB" sz="2600" dirty="0">
                <a:solidFill>
                  <a:srgbClr val="C00000"/>
                </a:solidFill>
              </a:rPr>
              <a:t>FTSUG:</a:t>
            </a:r>
            <a:r>
              <a:rPr lang="en-GB" dirty="0"/>
              <a:t> </a:t>
            </a:r>
            <a:r>
              <a:rPr lang="en-GB" sz="2200" dirty="0"/>
              <a:t>Personal development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8401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altLang="en-US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milestones and achievements</a:t>
            </a: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r>
              <a:rPr lang="en-GB" sz="2400" u="sng" dirty="0">
                <a:solidFill>
                  <a:srgbClr val="C00000"/>
                </a:solidFill>
              </a:rPr>
              <a:t>EKHUFT:</a:t>
            </a:r>
            <a:r>
              <a:rPr lang="en-GB" sz="2400" dirty="0">
                <a:solidFill>
                  <a:srgbClr val="C00000"/>
                </a:solidFill>
              </a:rPr>
              <a:t> </a:t>
            </a:r>
            <a:r>
              <a:rPr lang="en-GB" sz="2000" dirty="0"/>
              <a:t>Lap, GLL, </a:t>
            </a:r>
            <a:r>
              <a:rPr lang="en-GB" sz="2000" dirty="0" err="1"/>
              <a:t>Ho:YAG</a:t>
            </a:r>
            <a:r>
              <a:rPr lang="en-GB" sz="2000" dirty="0"/>
              <a:t>, </a:t>
            </a:r>
            <a:r>
              <a:rPr lang="en-GB" sz="2000" dirty="0" err="1"/>
              <a:t>Lithotriptor</a:t>
            </a:r>
            <a:r>
              <a:rPr lang="en-GB" sz="2000" dirty="0"/>
              <a:t>, (Robot)</a:t>
            </a:r>
          </a:p>
          <a:p>
            <a:r>
              <a:rPr lang="en-GB" sz="2400" u="sng" dirty="0">
                <a:solidFill>
                  <a:srgbClr val="C00000"/>
                </a:solidFill>
              </a:rPr>
              <a:t>KCL:</a:t>
            </a:r>
            <a:r>
              <a:rPr lang="en-GB" sz="2400" dirty="0">
                <a:solidFill>
                  <a:srgbClr val="C00000"/>
                </a:solidFill>
              </a:rPr>
              <a:t>  </a:t>
            </a:r>
            <a:r>
              <a:rPr lang="en-GB" sz="2000" dirty="0"/>
              <a:t>ASP, FOCUS, Innovator, Leader</a:t>
            </a:r>
          </a:p>
          <a:p>
            <a:r>
              <a:rPr lang="en-GB" sz="2400" u="sng" dirty="0">
                <a:solidFill>
                  <a:srgbClr val="C00000"/>
                </a:solidFill>
              </a:rPr>
              <a:t>WCE 2015:</a:t>
            </a:r>
            <a:r>
              <a:rPr lang="en-GB" sz="2400" dirty="0">
                <a:solidFill>
                  <a:srgbClr val="C00000"/>
                </a:solidFill>
              </a:rPr>
              <a:t> </a:t>
            </a:r>
            <a:r>
              <a:rPr lang="en-GB" sz="2000" dirty="0"/>
              <a:t>Bidding Team/Organising committee</a:t>
            </a:r>
          </a:p>
          <a:p>
            <a:r>
              <a:rPr lang="en-GB" sz="2400" u="sng" dirty="0" err="1">
                <a:solidFill>
                  <a:srgbClr val="C00000"/>
                </a:solidFill>
              </a:rPr>
              <a:t>AoME</a:t>
            </a:r>
            <a:r>
              <a:rPr lang="en-GB" sz="2400" u="sng" dirty="0">
                <a:solidFill>
                  <a:srgbClr val="C00000"/>
                </a:solidFill>
              </a:rPr>
              <a:t>:</a:t>
            </a:r>
            <a:r>
              <a:rPr lang="en-GB" sz="2000" dirty="0"/>
              <a:t> Admission to Fellowship in 2016</a:t>
            </a:r>
          </a:p>
          <a:p>
            <a:r>
              <a:rPr lang="en-GB" sz="2400" u="sng" dirty="0">
                <a:solidFill>
                  <a:srgbClr val="C00000"/>
                </a:solidFill>
              </a:rPr>
              <a:t>NIHR:</a:t>
            </a:r>
            <a:r>
              <a:rPr lang="en-GB" sz="2400" dirty="0">
                <a:solidFill>
                  <a:srgbClr val="C00000"/>
                </a:solidFill>
              </a:rPr>
              <a:t> </a:t>
            </a:r>
            <a:r>
              <a:rPr lang="en-GB" sz="2000" dirty="0"/>
              <a:t>Lead for Urology/Surgical Specialities</a:t>
            </a:r>
          </a:p>
          <a:p>
            <a:r>
              <a:rPr lang="en-GB" sz="2400" u="sng" dirty="0">
                <a:solidFill>
                  <a:srgbClr val="C00000"/>
                </a:solidFill>
              </a:rPr>
              <a:t>BAUS/SAC:</a:t>
            </a:r>
            <a:r>
              <a:rPr lang="en-GB" sz="2400" dirty="0">
                <a:solidFill>
                  <a:srgbClr val="C00000"/>
                </a:solidFill>
              </a:rPr>
              <a:t> </a:t>
            </a:r>
            <a:r>
              <a:rPr lang="en-GB" sz="2000" dirty="0"/>
              <a:t>Trainer, RCS Tutor, BSS, Deanery, TID management</a:t>
            </a:r>
          </a:p>
          <a:p>
            <a:r>
              <a:rPr lang="en-GB" sz="2400" u="sng" dirty="0">
                <a:solidFill>
                  <a:srgbClr val="C00000"/>
                </a:solidFill>
              </a:rPr>
              <a:t>NICE MTEP:</a:t>
            </a:r>
            <a:r>
              <a:rPr lang="en-GB" sz="2400" dirty="0">
                <a:solidFill>
                  <a:srgbClr val="C00000"/>
                </a:solidFill>
              </a:rPr>
              <a:t> </a:t>
            </a:r>
            <a:r>
              <a:rPr lang="en-GB" sz="2000" dirty="0"/>
              <a:t>Advisor for </a:t>
            </a:r>
            <a:r>
              <a:rPr lang="en-GB" sz="2000" dirty="0" err="1"/>
              <a:t>Urolift</a:t>
            </a:r>
            <a:r>
              <a:rPr lang="en-GB" sz="2000" dirty="0"/>
              <a:t> and </a:t>
            </a:r>
            <a:r>
              <a:rPr lang="en-GB" sz="2000" dirty="0" err="1"/>
              <a:t>Rezum</a:t>
            </a:r>
            <a:endParaRPr lang="en-GB" sz="2000" dirty="0"/>
          </a:p>
          <a:p>
            <a:r>
              <a:rPr lang="en-GB" sz="2400" u="sng" dirty="0">
                <a:solidFill>
                  <a:srgbClr val="C00000"/>
                </a:solidFill>
              </a:rPr>
              <a:t>SGISOM:</a:t>
            </a:r>
            <a:r>
              <a:rPr lang="en-GB" sz="2400" dirty="0">
                <a:solidFill>
                  <a:srgbClr val="C00000"/>
                </a:solidFill>
              </a:rPr>
              <a:t> </a:t>
            </a:r>
            <a:r>
              <a:rPr lang="en-GB" sz="2000" dirty="0"/>
              <a:t>Student research</a:t>
            </a:r>
          </a:p>
          <a:p>
            <a:r>
              <a:rPr lang="en-GB" sz="2400" u="sng" dirty="0">
                <a:solidFill>
                  <a:srgbClr val="C00000"/>
                </a:solidFill>
              </a:rPr>
              <a:t>Freedom to Speak Up Guardian:</a:t>
            </a:r>
            <a:r>
              <a:rPr lang="en-GB" sz="2400" dirty="0">
                <a:solidFill>
                  <a:srgbClr val="C00000"/>
                </a:solidFill>
              </a:rPr>
              <a:t> </a:t>
            </a:r>
            <a:r>
              <a:rPr lang="en-GB" sz="2000" dirty="0"/>
              <a:t>Speaking up</a:t>
            </a:r>
          </a:p>
        </p:txBody>
      </p:sp>
    </p:spTree>
    <p:extLst>
      <p:ext uri="{BB962C8B-B14F-4D97-AF65-F5344CB8AC3E}">
        <p14:creationId xmlns:p14="http://schemas.microsoft.com/office/powerpoint/2010/main" val="686028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87B45-C5B9-5846-8336-27584F735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Professional bodies and specialist groups</a:t>
            </a:r>
          </a:p>
        </p:txBody>
      </p:sp>
      <p:pic>
        <p:nvPicPr>
          <p:cNvPr id="5" name="Content Placeholder 4" descr="A close up of a sign&#10;&#10;Description automatically generated">
            <a:extLst>
              <a:ext uri="{FF2B5EF4-FFF2-40B4-BE49-F238E27FC236}">
                <a16:creationId xmlns:a16="http://schemas.microsoft.com/office/drawing/2014/main" id="{85F5B7A0-8528-4648-9657-6FD75AEA1383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752" y="2780929"/>
            <a:ext cx="2182016" cy="1512168"/>
          </a:xfr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31016AD-0C25-5846-B911-C3EEB160A2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4" y="2735328"/>
            <a:ext cx="2019300" cy="20320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F597D6C-5EC6-5A48-9F80-6B863D825B0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3017" y="4941168"/>
            <a:ext cx="2882900" cy="1219200"/>
          </a:xfrm>
          <a:prstGeom prst="rect">
            <a:avLst/>
          </a:prstGeom>
        </p:spPr>
      </p:pic>
      <p:pic>
        <p:nvPicPr>
          <p:cNvPr id="12" name="Picture 11" descr="A large white building&#10;&#10;Description automatically generated">
            <a:extLst>
              <a:ext uri="{FF2B5EF4-FFF2-40B4-BE49-F238E27FC236}">
                <a16:creationId xmlns:a16="http://schemas.microsoft.com/office/drawing/2014/main" id="{1BB100C8-D41D-4644-A879-AD551EF0129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752" y="4632158"/>
            <a:ext cx="2717800" cy="16256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A28E668-61AE-9646-8FD9-A3F53A51A70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893" y="1578268"/>
            <a:ext cx="3492500" cy="863600"/>
          </a:xfrm>
          <a:prstGeom prst="rect">
            <a:avLst/>
          </a:prstGeom>
        </p:spPr>
      </p:pic>
      <p:pic>
        <p:nvPicPr>
          <p:cNvPr id="16" name="Picture 15" descr="A picture containing screenshot, electronics&#10;&#10;Description automatically generated">
            <a:extLst>
              <a:ext uri="{FF2B5EF4-FFF2-40B4-BE49-F238E27FC236}">
                <a16:creationId xmlns:a16="http://schemas.microsoft.com/office/drawing/2014/main" id="{5D8FD84B-A6F8-694B-91CF-9B905F9E693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7034" y="1458648"/>
            <a:ext cx="3492500" cy="1102840"/>
          </a:xfrm>
          <a:prstGeom prst="rect">
            <a:avLst/>
          </a:prstGeom>
        </p:spPr>
      </p:pic>
      <p:pic>
        <p:nvPicPr>
          <p:cNvPr id="19" name="Picture 18" descr="A screenshot of a cell phone&#10;&#10;Description automatically generated">
            <a:extLst>
              <a:ext uri="{FF2B5EF4-FFF2-40B4-BE49-F238E27FC236}">
                <a16:creationId xmlns:a16="http://schemas.microsoft.com/office/drawing/2014/main" id="{D183DC70-BEF0-724F-94E8-5A3E6C499DB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6744" y="2615708"/>
            <a:ext cx="3744416" cy="1066800"/>
          </a:xfrm>
          <a:prstGeom prst="rect">
            <a:avLst/>
          </a:prstGeom>
        </p:spPr>
      </p:pic>
      <p:pic>
        <p:nvPicPr>
          <p:cNvPr id="4" name="Picture 3" descr="A picture containing clipart&#10;&#10;Description automatically generated">
            <a:extLst>
              <a:ext uri="{FF2B5EF4-FFF2-40B4-BE49-F238E27FC236}">
                <a16:creationId xmlns:a16="http://schemas.microsoft.com/office/drawing/2014/main" id="{59A780A0-559A-6B4D-B8E1-2BB94DBA8220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6984" y="4141068"/>
            <a:ext cx="14986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327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3200" kern="0" dirty="0">
                <a:solidFill>
                  <a:srgbClr val="000000"/>
                </a:solidFill>
                <a:latin typeface="Arial"/>
                <a:ea typeface="MS PGothic" pitchFamily="34" charset="-128"/>
              </a:rPr>
              <a:t>Exemplar and championing the profession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/>
              <a:t>Innovative and Principled</a:t>
            </a:r>
          </a:p>
          <a:p>
            <a:r>
              <a:rPr lang="en-GB" dirty="0"/>
              <a:t>ASP &amp; FOCUS programmes</a:t>
            </a:r>
          </a:p>
          <a:p>
            <a:r>
              <a:rPr lang="en-GB" dirty="0"/>
              <a:t>WCE 2014 especially with 9 Posters +3 Presentations</a:t>
            </a:r>
          </a:p>
          <a:p>
            <a:r>
              <a:rPr lang="en-GB" dirty="0"/>
              <a:t>Comments in BMJ, Trends in Men’s Health, Kings Fund (Google “Shrotri +Journal” to read comment)</a:t>
            </a:r>
          </a:p>
          <a:p>
            <a:endParaRPr lang="en-GB" dirty="0"/>
          </a:p>
          <a:p>
            <a:r>
              <a:rPr lang="en-GB" dirty="0">
                <a:solidFill>
                  <a:srgbClr val="C000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https://www.kingsfund.org.uk/blog/2018/03/achieving-balance-between-quality-access-and-money</a:t>
            </a:r>
            <a:r>
              <a:rPr lang="en-GB">
                <a:solidFill>
                  <a:srgbClr val="C000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#comment-553139</a:t>
            </a:r>
            <a:endParaRPr lang="en-GB">
              <a:solidFill>
                <a:srgbClr val="C00000"/>
              </a:solidFill>
            </a:endParaRPr>
          </a:p>
          <a:p>
            <a:endParaRPr lang="en-GB" dirty="0">
              <a:solidFill>
                <a:srgbClr val="C00000"/>
              </a:solidFill>
            </a:endParaRPr>
          </a:p>
          <a:p>
            <a:r>
              <a:rPr lang="en-GB" dirty="0">
                <a:solidFill>
                  <a:srgbClr val="C0000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https://www.kingsfund.org.uk/blog/2019/02/compassion-your-greatest-leadership-contribution#comment-554536</a:t>
            </a:r>
            <a:endParaRPr lang="en-GB" dirty="0">
              <a:solidFill>
                <a:srgbClr val="C00000"/>
              </a:solidFill>
            </a:endParaRPr>
          </a:p>
          <a:p>
            <a:endParaRPr lang="en-GB" dirty="0"/>
          </a:p>
          <a:p>
            <a:r>
              <a:rPr lang="en-GB" dirty="0"/>
              <a:t>SAC work</a:t>
            </a:r>
          </a:p>
          <a:p>
            <a:r>
              <a:rPr lang="en-GB" dirty="0"/>
              <a:t>Binding colleagues together</a:t>
            </a:r>
          </a:p>
          <a:p>
            <a:r>
              <a:rPr lang="en-GB" dirty="0"/>
              <a:t>FTSUG –Speak Up for those who can’t</a:t>
            </a:r>
          </a:p>
        </p:txBody>
      </p:sp>
    </p:spTree>
    <p:extLst>
      <p:ext uri="{BB962C8B-B14F-4D97-AF65-F5344CB8AC3E}">
        <p14:creationId xmlns:p14="http://schemas.microsoft.com/office/powerpoint/2010/main" val="35929602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3200" kern="0" dirty="0">
                <a:solidFill>
                  <a:srgbClr val="000000"/>
                </a:solidFill>
                <a:latin typeface="Arial"/>
                <a:ea typeface="MS PGothic" pitchFamily="34" charset="-128"/>
              </a:rPr>
              <a:t>Innovative or improvement programmes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sz="2600" u="sng" dirty="0">
                <a:solidFill>
                  <a:srgbClr val="C00000"/>
                </a:solidFill>
              </a:rPr>
              <a:t>Education:</a:t>
            </a:r>
            <a:r>
              <a:rPr lang="en-GB" sz="2600" dirty="0"/>
              <a:t>             </a:t>
            </a:r>
            <a:r>
              <a:rPr lang="en-GB" sz="2200" dirty="0"/>
              <a:t>ASP &amp; FOCUS Programme, NSS results, </a:t>
            </a:r>
          </a:p>
          <a:p>
            <a:pPr marL="0" indent="0">
              <a:buNone/>
            </a:pPr>
            <a:r>
              <a:rPr lang="en-GB" sz="2200" dirty="0"/>
              <a:t>                                           </a:t>
            </a:r>
            <a:r>
              <a:rPr lang="en-GB" sz="2200" dirty="0" err="1"/>
              <a:t>SubDean</a:t>
            </a:r>
            <a:r>
              <a:rPr lang="en-GB" sz="2200" dirty="0"/>
              <a:t> Quiz, Undergraduate Urology Course,     </a:t>
            </a:r>
          </a:p>
          <a:p>
            <a:pPr marL="0" indent="0">
              <a:buNone/>
            </a:pPr>
            <a:r>
              <a:rPr lang="en-GB" sz="2200" dirty="0"/>
              <a:t>                                           BSS &amp; RCS ratings</a:t>
            </a:r>
          </a:p>
          <a:p>
            <a:r>
              <a:rPr lang="en-GB" sz="2600" u="sng" dirty="0">
                <a:solidFill>
                  <a:srgbClr val="C00000"/>
                </a:solidFill>
              </a:rPr>
              <a:t>New Treatments:</a:t>
            </a:r>
            <a:r>
              <a:rPr lang="en-GB" sz="2600" dirty="0">
                <a:solidFill>
                  <a:srgbClr val="C00000"/>
                </a:solidFill>
              </a:rPr>
              <a:t>  </a:t>
            </a:r>
            <a:r>
              <a:rPr lang="en-GB" sz="2200" dirty="0"/>
              <a:t>Laparoscopy: 2</a:t>
            </a:r>
            <a:r>
              <a:rPr lang="en-GB" sz="2200" baseline="30000" dirty="0"/>
              <a:t>nd</a:t>
            </a:r>
            <a:r>
              <a:rPr lang="en-GB" sz="2200" dirty="0"/>
              <a:t> HAL Heminephrectomy</a:t>
            </a:r>
          </a:p>
          <a:p>
            <a:pPr marL="0" indent="0">
              <a:buNone/>
            </a:pPr>
            <a:r>
              <a:rPr lang="en-GB" dirty="0"/>
              <a:t>                                    </a:t>
            </a:r>
            <a:r>
              <a:rPr lang="en-GB" sz="2200" dirty="0" err="1"/>
              <a:t>GLLaser</a:t>
            </a:r>
            <a:endParaRPr lang="en-GB" sz="2200" dirty="0"/>
          </a:p>
          <a:p>
            <a:pPr marL="0" indent="0">
              <a:buNone/>
            </a:pPr>
            <a:r>
              <a:rPr lang="en-GB" sz="2200" dirty="0"/>
              <a:t>                                           </a:t>
            </a:r>
            <a:r>
              <a:rPr lang="en-GB" sz="2200" dirty="0" err="1"/>
              <a:t>HoYag</a:t>
            </a:r>
            <a:r>
              <a:rPr lang="en-GB" sz="2200" dirty="0"/>
              <a:t> Laser &amp; </a:t>
            </a:r>
            <a:r>
              <a:rPr lang="en-GB" sz="2200" dirty="0" err="1"/>
              <a:t>Lithotriptor</a:t>
            </a:r>
            <a:endParaRPr lang="en-GB" sz="2200" dirty="0"/>
          </a:p>
          <a:p>
            <a:r>
              <a:rPr lang="en-GB" sz="2600" u="sng" dirty="0">
                <a:solidFill>
                  <a:srgbClr val="C00000"/>
                </a:solidFill>
              </a:rPr>
              <a:t>Papers:</a:t>
            </a:r>
            <a:r>
              <a:rPr lang="en-GB" sz="2600" dirty="0">
                <a:solidFill>
                  <a:srgbClr val="C00000"/>
                </a:solidFill>
              </a:rPr>
              <a:t>                    </a:t>
            </a:r>
            <a:r>
              <a:rPr lang="en-GB" sz="2200" dirty="0"/>
              <a:t>31/62 Paper and Follow up study</a:t>
            </a:r>
          </a:p>
          <a:p>
            <a:pPr marL="0" indent="0">
              <a:buNone/>
            </a:pPr>
            <a:r>
              <a:rPr lang="en-GB" sz="2200" dirty="0"/>
              <a:t>                                            GP vs Hospital USG for Stones</a:t>
            </a:r>
          </a:p>
          <a:p>
            <a:pPr marL="0" indent="0">
              <a:buNone/>
            </a:pPr>
            <a:r>
              <a:rPr lang="en-GB" sz="2200" dirty="0"/>
              <a:t>                                            Nurse vs Doctor led Flexible cystoscopies</a:t>
            </a:r>
          </a:p>
          <a:p>
            <a:pPr marL="0" indent="0">
              <a:buNone/>
            </a:pPr>
            <a:r>
              <a:rPr lang="en-GB" sz="2200" dirty="0"/>
              <a:t>                                            Prostate Artery </a:t>
            </a:r>
            <a:r>
              <a:rPr lang="en-GB" sz="2200" dirty="0" err="1"/>
              <a:t>Embolisation</a:t>
            </a:r>
            <a:r>
              <a:rPr lang="en-GB" sz="2200" dirty="0"/>
              <a:t> for Giant Adenoma</a:t>
            </a:r>
          </a:p>
          <a:p>
            <a:r>
              <a:rPr lang="en-GB" sz="2600" u="sng" dirty="0">
                <a:solidFill>
                  <a:srgbClr val="C00000"/>
                </a:solidFill>
              </a:rPr>
              <a:t>Local Audits:</a:t>
            </a:r>
            <a:r>
              <a:rPr lang="en-GB" dirty="0"/>
              <a:t>          </a:t>
            </a:r>
            <a:r>
              <a:rPr lang="en-GB" sz="2200" dirty="0"/>
              <a:t>NVH audit, Informed consent audit, ESWL audit,</a:t>
            </a:r>
          </a:p>
          <a:p>
            <a:pPr marL="0" indent="0">
              <a:buNone/>
            </a:pPr>
            <a:r>
              <a:rPr lang="en-GB" sz="2200" dirty="0"/>
              <a:t>                                            Radiation audit, Repeat CT Audit, Ureteroscopy   </a:t>
            </a:r>
          </a:p>
          <a:p>
            <a:pPr marL="0" indent="0">
              <a:buNone/>
            </a:pPr>
            <a:r>
              <a:rPr lang="en-GB" sz="2200" dirty="0"/>
              <a:t>                                             audit</a:t>
            </a:r>
          </a:p>
          <a:p>
            <a:pPr>
              <a:buFont typeface="Wingdings 2" pitchFamily="2" charset="2"/>
              <a:buChar char=""/>
            </a:pPr>
            <a:r>
              <a:rPr lang="en-GB" sz="2600" u="sng" dirty="0">
                <a:solidFill>
                  <a:srgbClr val="C00000"/>
                </a:solidFill>
              </a:rPr>
              <a:t>1* Care Consult:</a:t>
            </a:r>
            <a:r>
              <a:rPr lang="en-GB" sz="2600" dirty="0">
                <a:solidFill>
                  <a:srgbClr val="C00000"/>
                </a:solidFill>
              </a:rPr>
              <a:t>     </a:t>
            </a:r>
            <a:r>
              <a:rPr lang="en-GB" sz="2200" dirty="0"/>
              <a:t>Charing practice</a:t>
            </a:r>
          </a:p>
          <a:p>
            <a:pPr marL="0" indent="0">
              <a:buNone/>
            </a:pPr>
            <a:endParaRPr lang="en-GB" sz="2200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12590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3200" kern="0" dirty="0">
                <a:solidFill>
                  <a:srgbClr val="000000"/>
                </a:solidFill>
                <a:latin typeface="Arial"/>
                <a:ea typeface="MS PGothic" pitchFamily="34" charset="-128"/>
              </a:rPr>
              <a:t>Key skills and experience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err="1"/>
              <a:t>Broadbased</a:t>
            </a:r>
            <a:endParaRPr lang="en-GB" dirty="0"/>
          </a:p>
          <a:p>
            <a:r>
              <a:rPr lang="en-GB" dirty="0"/>
              <a:t>International</a:t>
            </a:r>
          </a:p>
          <a:p>
            <a:r>
              <a:rPr lang="en-GB" dirty="0"/>
              <a:t>Multi-Institutional</a:t>
            </a:r>
          </a:p>
          <a:p>
            <a:r>
              <a:rPr lang="en-GB" dirty="0"/>
              <a:t>Undergraduate and Postgraduate Education</a:t>
            </a:r>
          </a:p>
          <a:p>
            <a:r>
              <a:rPr lang="en-GB" dirty="0"/>
              <a:t>Research</a:t>
            </a:r>
          </a:p>
          <a:p>
            <a:r>
              <a:rPr lang="en-GB" dirty="0"/>
              <a:t>Clinical Lead</a:t>
            </a:r>
          </a:p>
          <a:p>
            <a:r>
              <a:rPr lang="en-GB" dirty="0"/>
              <a:t>Difficult </a:t>
            </a:r>
            <a:r>
              <a:rPr lang="en-GB"/>
              <a:t>Case reviews</a:t>
            </a:r>
            <a:endParaRPr lang="en-GB" dirty="0"/>
          </a:p>
          <a:p>
            <a:r>
              <a:rPr lang="en-GB" dirty="0"/>
              <a:t>Speaking Up</a:t>
            </a:r>
          </a:p>
        </p:txBody>
      </p:sp>
    </p:spTree>
    <p:extLst>
      <p:ext uri="{BB962C8B-B14F-4D97-AF65-F5344CB8AC3E}">
        <p14:creationId xmlns:p14="http://schemas.microsoft.com/office/powerpoint/2010/main" val="30226493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3200" kern="0" dirty="0">
                <a:solidFill>
                  <a:srgbClr val="000000"/>
                </a:solidFill>
                <a:latin typeface="Arial"/>
                <a:ea typeface="MS PGothic" pitchFamily="34" charset="-128"/>
              </a:rPr>
              <a:t>Personal attributes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Idealistic and naïve – a shortcoming?</a:t>
            </a:r>
          </a:p>
          <a:p>
            <a:r>
              <a:rPr lang="en-GB" dirty="0"/>
              <a:t>Awareness of Human Factors</a:t>
            </a:r>
          </a:p>
          <a:p>
            <a:r>
              <a:rPr lang="en-GB" dirty="0"/>
              <a:t>Good interpersonal skills</a:t>
            </a:r>
          </a:p>
          <a:p>
            <a:r>
              <a:rPr lang="en-GB" dirty="0"/>
              <a:t>Happy to go above and beyond</a:t>
            </a:r>
          </a:p>
          <a:p>
            <a:r>
              <a:rPr lang="en-GB" dirty="0"/>
              <a:t>Polite, but can push very hard</a:t>
            </a:r>
          </a:p>
          <a:p>
            <a:r>
              <a:rPr lang="en-GB" dirty="0"/>
              <a:t>Appropriate stage of career</a:t>
            </a:r>
          </a:p>
          <a:p>
            <a:r>
              <a:rPr lang="en-GB" dirty="0"/>
              <a:t>Passion and Motivation</a:t>
            </a:r>
          </a:p>
          <a:p>
            <a:r>
              <a:rPr lang="en-GB" dirty="0"/>
              <a:t>Conviction and courage</a:t>
            </a:r>
          </a:p>
          <a:p>
            <a:r>
              <a:rPr lang="en-GB" dirty="0"/>
              <a:t>FTSUG qualities</a:t>
            </a:r>
          </a:p>
          <a:p>
            <a:r>
              <a:rPr lang="en-GB" dirty="0"/>
              <a:t>………………………Vision!</a:t>
            </a:r>
          </a:p>
        </p:txBody>
      </p:sp>
    </p:spTree>
    <p:extLst>
      <p:ext uri="{BB962C8B-B14F-4D97-AF65-F5344CB8AC3E}">
        <p14:creationId xmlns:p14="http://schemas.microsoft.com/office/powerpoint/2010/main" val="22523928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3200" kern="0" dirty="0">
                <a:solidFill>
                  <a:srgbClr val="000000"/>
                </a:solidFill>
                <a:latin typeface="Arial"/>
                <a:ea typeface="MS PGothic" pitchFamily="34" charset="-128"/>
              </a:rPr>
              <a:t>Looking to achieve / take away from the role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u="sng" dirty="0">
                <a:solidFill>
                  <a:srgbClr val="C00000"/>
                </a:solidFill>
              </a:rPr>
              <a:t>Quality:</a:t>
            </a:r>
            <a:r>
              <a:rPr lang="en-GB" dirty="0"/>
              <a:t>      </a:t>
            </a:r>
            <a:r>
              <a:rPr lang="en-GB" sz="2000" dirty="0"/>
              <a:t>Work with Colleges on Retention &amp; Pension strategies</a:t>
            </a:r>
          </a:p>
          <a:p>
            <a:pPr marL="0" indent="0">
              <a:buNone/>
            </a:pPr>
            <a:r>
              <a:rPr lang="en-GB" sz="2000" dirty="0"/>
              <a:t>                                Employ Consultants (60+) to run clinics </a:t>
            </a:r>
          </a:p>
          <a:p>
            <a:pPr marL="0" indent="0">
              <a:buNone/>
            </a:pPr>
            <a:r>
              <a:rPr lang="en-GB" sz="2000" dirty="0"/>
              <a:t>                                Support new Consultants/</a:t>
            </a:r>
            <a:r>
              <a:rPr lang="en-GB" sz="2000"/>
              <a:t>Dysfunctional departments</a:t>
            </a:r>
          </a:p>
          <a:p>
            <a:pPr marL="0" indent="0">
              <a:buNone/>
            </a:pPr>
            <a:endParaRPr lang="en-GB" sz="2000" dirty="0"/>
          </a:p>
          <a:p>
            <a:r>
              <a:rPr lang="en-GB" u="sng" dirty="0">
                <a:solidFill>
                  <a:srgbClr val="C00000"/>
                </a:solidFill>
              </a:rPr>
              <a:t>Efficiency: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sz="2000" dirty="0"/>
              <a:t>Joint working between Primary and Secondary care</a:t>
            </a:r>
          </a:p>
          <a:p>
            <a:pPr marL="0" indent="0">
              <a:buNone/>
            </a:pPr>
            <a:r>
              <a:rPr lang="en-GB" sz="2000" dirty="0"/>
              <a:t>                               Simplify pathways for benign disease</a:t>
            </a:r>
          </a:p>
          <a:p>
            <a:pPr marL="0" indent="0">
              <a:buNone/>
            </a:pPr>
            <a:r>
              <a:rPr lang="en-GB" sz="2000" dirty="0"/>
              <a:t>                               Minimise over-investigation and waste of resource</a:t>
            </a:r>
          </a:p>
          <a:p>
            <a:pPr marL="0" indent="0">
              <a:buNone/>
            </a:pPr>
            <a:r>
              <a:rPr lang="en-GB" sz="2000" dirty="0"/>
              <a:t>                                Network approach to patient management and reviews</a:t>
            </a:r>
          </a:p>
          <a:p>
            <a:pPr marL="0" indent="0">
              <a:buNone/>
            </a:pPr>
            <a:endParaRPr lang="en-GB" sz="2000" dirty="0"/>
          </a:p>
          <a:p>
            <a:r>
              <a:rPr lang="en-GB" u="sng" dirty="0">
                <a:solidFill>
                  <a:srgbClr val="C00000"/>
                </a:solidFill>
              </a:rPr>
              <a:t>Variation: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sz="2000" dirty="0"/>
              <a:t>Structured Education for Nurses </a:t>
            </a:r>
          </a:p>
          <a:p>
            <a:pPr marL="0" indent="0">
              <a:buNone/>
            </a:pPr>
            <a:r>
              <a:rPr lang="en-GB" sz="2000" dirty="0"/>
              <a:t>                              Joined up working between Nurses and Doctors</a:t>
            </a:r>
          </a:p>
          <a:p>
            <a:pPr marL="0" indent="0">
              <a:buNone/>
            </a:pPr>
            <a:r>
              <a:rPr lang="en-GB" sz="2000" dirty="0"/>
              <a:t>                              Re-invigorate disillusioned Middle grade tier</a:t>
            </a:r>
          </a:p>
          <a:p>
            <a:pPr marL="0" indent="0" algn="ctr">
              <a:buNone/>
            </a:pPr>
            <a:r>
              <a:rPr lang="en-GB" sz="2000" dirty="0"/>
              <a:t>Thank you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50039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819</TotalTime>
  <Words>549</Words>
  <Application>Microsoft Macintosh PowerPoint</Application>
  <PresentationFormat>On-screen Show (4:3)</PresentationFormat>
  <Paragraphs>96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Georgia</vt:lpstr>
      <vt:lpstr>Wingdings</vt:lpstr>
      <vt:lpstr>Wingdings 2</vt:lpstr>
      <vt:lpstr>Civic</vt:lpstr>
      <vt:lpstr>PowerPoint Presentation</vt:lpstr>
      <vt:lpstr>Career, specialisms and experience</vt:lpstr>
      <vt:lpstr>Key milestones and achievements</vt:lpstr>
      <vt:lpstr>Professional bodies and specialist groups</vt:lpstr>
      <vt:lpstr>Exemplar and championing the profession</vt:lpstr>
      <vt:lpstr>Innovative or improvement programmes</vt:lpstr>
      <vt:lpstr>Key skills and experience</vt:lpstr>
      <vt:lpstr>Personal attributes</vt:lpstr>
      <vt:lpstr>Looking to achieve / take away from the role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Microsoft Office User</cp:lastModifiedBy>
  <cp:revision>96</cp:revision>
  <dcterms:created xsi:type="dcterms:W3CDTF">2016-12-15T11:53:26Z</dcterms:created>
  <dcterms:modified xsi:type="dcterms:W3CDTF">2020-06-19T09:47:14Z</dcterms:modified>
</cp:coreProperties>
</file>