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4" r:id="rId1"/>
  </p:sldMasterIdLst>
  <p:sldIdLst>
    <p:sldId id="256" r:id="rId2"/>
    <p:sldId id="265" r:id="rId3"/>
    <p:sldId id="259" r:id="rId4"/>
    <p:sldId id="257" r:id="rId5"/>
    <p:sldId id="258" r:id="rId6"/>
    <p:sldId id="260" r:id="rId7"/>
    <p:sldId id="261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1"/>
    <p:restoredTop sz="93374"/>
  </p:normalViewPr>
  <p:slideViewPr>
    <p:cSldViewPr snapToGrid="0" snapToObjects="1">
      <p:cViewPr varScale="1">
        <p:scale>
          <a:sx n="104" d="100"/>
          <a:sy n="104" d="100"/>
        </p:scale>
        <p:origin x="65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EF767-ED22-4FA1-8230-6C2527280B3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D99BA03-DBF0-4A03-A38A-61DBC48F56A1}">
      <dgm:prSet/>
      <dgm:spPr/>
      <dgm:t>
        <a:bodyPr/>
        <a:lstStyle/>
        <a:p>
          <a:r>
            <a:rPr lang="en-GB" b="1" u="sng"/>
            <a:t>Plan:</a:t>
          </a:r>
          <a:endParaRPr lang="en-US"/>
        </a:p>
      </dgm:t>
    </dgm:pt>
    <dgm:pt modelId="{C7BB2B15-34B8-48C8-810B-24477289EEA3}" type="parTrans" cxnId="{74BF734C-A55B-4335-8D1F-CE55523D9094}">
      <dgm:prSet/>
      <dgm:spPr/>
      <dgm:t>
        <a:bodyPr/>
        <a:lstStyle/>
        <a:p>
          <a:endParaRPr lang="en-US"/>
        </a:p>
      </dgm:t>
    </dgm:pt>
    <dgm:pt modelId="{E4F43E9A-7C91-4DFA-91E1-4894AD4E867D}" type="sibTrans" cxnId="{74BF734C-A55B-4335-8D1F-CE55523D9094}">
      <dgm:prSet/>
      <dgm:spPr/>
      <dgm:t>
        <a:bodyPr/>
        <a:lstStyle/>
        <a:p>
          <a:endParaRPr lang="en-US"/>
        </a:p>
      </dgm:t>
    </dgm:pt>
    <dgm:pt modelId="{9FC7933E-0D83-4221-97A6-D0C1D8CC091D}">
      <dgm:prSet/>
      <dgm:spPr/>
      <dgm:t>
        <a:bodyPr/>
        <a:lstStyle/>
        <a:p>
          <a:r>
            <a:rPr lang="en-GB" dirty="0"/>
            <a:t>No change in standards</a:t>
          </a:r>
          <a:endParaRPr lang="en-US" dirty="0"/>
        </a:p>
      </dgm:t>
    </dgm:pt>
    <dgm:pt modelId="{B6E3C018-E25A-4E45-A8DF-CF9F5C7F106E}" type="parTrans" cxnId="{D3A5D027-77C1-4068-87B6-130E195F8E24}">
      <dgm:prSet/>
      <dgm:spPr/>
      <dgm:t>
        <a:bodyPr/>
        <a:lstStyle/>
        <a:p>
          <a:endParaRPr lang="en-US"/>
        </a:p>
      </dgm:t>
    </dgm:pt>
    <dgm:pt modelId="{528F6320-BFD2-42A6-85BD-49C1088A8064}" type="sibTrans" cxnId="{D3A5D027-77C1-4068-87B6-130E195F8E24}">
      <dgm:prSet/>
      <dgm:spPr/>
      <dgm:t>
        <a:bodyPr/>
        <a:lstStyle/>
        <a:p>
          <a:endParaRPr lang="en-US"/>
        </a:p>
      </dgm:t>
    </dgm:pt>
    <dgm:pt modelId="{F9C668EE-8D2E-46FD-9889-A5682558E045}">
      <dgm:prSet/>
      <dgm:spPr/>
      <dgm:t>
        <a:bodyPr/>
        <a:lstStyle/>
        <a:p>
          <a:r>
            <a:rPr lang="en-GB"/>
            <a:t>Try &amp; streamline pathway</a:t>
          </a:r>
          <a:endParaRPr lang="en-US"/>
        </a:p>
      </dgm:t>
    </dgm:pt>
    <dgm:pt modelId="{167201BF-5A9A-47BF-AC51-4958A7AC445A}" type="parTrans" cxnId="{B91C4EBA-3C24-422B-B049-729FD4E327F3}">
      <dgm:prSet/>
      <dgm:spPr/>
      <dgm:t>
        <a:bodyPr/>
        <a:lstStyle/>
        <a:p>
          <a:endParaRPr lang="en-US"/>
        </a:p>
      </dgm:t>
    </dgm:pt>
    <dgm:pt modelId="{B3DBC19E-37C7-4F79-9382-CADFF1A98298}" type="sibTrans" cxnId="{B91C4EBA-3C24-422B-B049-729FD4E327F3}">
      <dgm:prSet/>
      <dgm:spPr/>
      <dgm:t>
        <a:bodyPr/>
        <a:lstStyle/>
        <a:p>
          <a:endParaRPr lang="en-US"/>
        </a:p>
      </dgm:t>
    </dgm:pt>
    <dgm:pt modelId="{3BBE5581-8F4D-4727-A433-703179C684C7}">
      <dgm:prSet/>
      <dgm:spPr/>
      <dgm:t>
        <a:bodyPr/>
        <a:lstStyle/>
        <a:p>
          <a:r>
            <a:rPr lang="en-GB"/>
            <a:t>Start a Urology pilot</a:t>
          </a:r>
          <a:endParaRPr lang="en-US"/>
        </a:p>
      </dgm:t>
    </dgm:pt>
    <dgm:pt modelId="{B333A114-8F5C-4B9F-9A94-298E49682717}" type="parTrans" cxnId="{DA1804BF-23E2-4BD4-A5A1-89978CC0CF36}">
      <dgm:prSet/>
      <dgm:spPr/>
      <dgm:t>
        <a:bodyPr/>
        <a:lstStyle/>
        <a:p>
          <a:endParaRPr lang="en-US"/>
        </a:p>
      </dgm:t>
    </dgm:pt>
    <dgm:pt modelId="{EC7C2A31-2A4E-4F02-9EFF-BAB9C2D79F97}" type="sibTrans" cxnId="{DA1804BF-23E2-4BD4-A5A1-89978CC0CF36}">
      <dgm:prSet/>
      <dgm:spPr/>
      <dgm:t>
        <a:bodyPr/>
        <a:lstStyle/>
        <a:p>
          <a:endParaRPr lang="en-US"/>
        </a:p>
      </dgm:t>
    </dgm:pt>
    <dgm:pt modelId="{149E5E36-819C-4BD3-94C4-C177FA3D0E79}">
      <dgm:prSet/>
      <dgm:spPr/>
      <dgm:t>
        <a:bodyPr/>
        <a:lstStyle/>
        <a:p>
          <a:r>
            <a:rPr lang="en-GB"/>
            <a:t>SAS@BAUS Project already in place</a:t>
          </a:r>
          <a:endParaRPr lang="en-US"/>
        </a:p>
      </dgm:t>
    </dgm:pt>
    <dgm:pt modelId="{058472F6-52B7-43E5-A2D2-89333A4E1AA1}" type="parTrans" cxnId="{D5008CF0-AE22-4ED5-ABAE-1EC1D7BE5BAF}">
      <dgm:prSet/>
      <dgm:spPr/>
      <dgm:t>
        <a:bodyPr/>
        <a:lstStyle/>
        <a:p>
          <a:endParaRPr lang="en-US"/>
        </a:p>
      </dgm:t>
    </dgm:pt>
    <dgm:pt modelId="{2C12A5EA-D5C4-44B1-A6E7-EE1BD0730B98}" type="sibTrans" cxnId="{D5008CF0-AE22-4ED5-ABAE-1EC1D7BE5BAF}">
      <dgm:prSet/>
      <dgm:spPr/>
      <dgm:t>
        <a:bodyPr/>
        <a:lstStyle/>
        <a:p>
          <a:endParaRPr lang="en-US"/>
        </a:p>
      </dgm:t>
    </dgm:pt>
    <dgm:pt modelId="{D674E841-253A-49D1-A6B8-91018F65C23E}">
      <dgm:prSet/>
      <dgm:spPr/>
      <dgm:t>
        <a:bodyPr/>
        <a:lstStyle/>
        <a:p>
          <a:r>
            <a:rPr lang="en-GB"/>
            <a:t>Work together with Urology GIRFT Lead &amp; SAC Lead</a:t>
          </a:r>
          <a:endParaRPr lang="en-US"/>
        </a:p>
      </dgm:t>
    </dgm:pt>
    <dgm:pt modelId="{8AD879FA-704B-4B54-BAEC-3686CBEAAC25}" type="parTrans" cxnId="{25402419-6D2C-461F-968B-4670184321AE}">
      <dgm:prSet/>
      <dgm:spPr/>
      <dgm:t>
        <a:bodyPr/>
        <a:lstStyle/>
        <a:p>
          <a:endParaRPr lang="en-US"/>
        </a:p>
      </dgm:t>
    </dgm:pt>
    <dgm:pt modelId="{4D5E08CD-22AB-4FE7-BC9A-583E7AEDD887}" type="sibTrans" cxnId="{25402419-6D2C-461F-968B-4670184321AE}">
      <dgm:prSet/>
      <dgm:spPr/>
      <dgm:t>
        <a:bodyPr/>
        <a:lstStyle/>
        <a:p>
          <a:endParaRPr lang="en-US"/>
        </a:p>
      </dgm:t>
    </dgm:pt>
    <dgm:pt modelId="{2578F7A4-FA31-9A47-9DA9-A786BB89427D}" type="pres">
      <dgm:prSet presAssocID="{2AFEF767-ED22-4FA1-8230-6C2527280B30}" presName="vert0" presStyleCnt="0">
        <dgm:presLayoutVars>
          <dgm:dir/>
          <dgm:animOne val="branch"/>
          <dgm:animLvl val="lvl"/>
        </dgm:presLayoutVars>
      </dgm:prSet>
      <dgm:spPr/>
    </dgm:pt>
    <dgm:pt modelId="{31DFC3D0-E251-7443-8D3C-5B5F41CE9746}" type="pres">
      <dgm:prSet presAssocID="{7D99BA03-DBF0-4A03-A38A-61DBC48F56A1}" presName="thickLine" presStyleLbl="alignNode1" presStyleIdx="0" presStyleCnt="6"/>
      <dgm:spPr/>
    </dgm:pt>
    <dgm:pt modelId="{4916529D-CA54-C94D-93A0-F4F16BA8A177}" type="pres">
      <dgm:prSet presAssocID="{7D99BA03-DBF0-4A03-A38A-61DBC48F56A1}" presName="horz1" presStyleCnt="0"/>
      <dgm:spPr/>
    </dgm:pt>
    <dgm:pt modelId="{E798DB7B-91C9-4E4B-991D-4C4EF2FD801D}" type="pres">
      <dgm:prSet presAssocID="{7D99BA03-DBF0-4A03-A38A-61DBC48F56A1}" presName="tx1" presStyleLbl="revTx" presStyleIdx="0" presStyleCnt="6"/>
      <dgm:spPr/>
    </dgm:pt>
    <dgm:pt modelId="{594B6CAE-C9F0-FD40-9816-D6B7A146B5EA}" type="pres">
      <dgm:prSet presAssocID="{7D99BA03-DBF0-4A03-A38A-61DBC48F56A1}" presName="vert1" presStyleCnt="0"/>
      <dgm:spPr/>
    </dgm:pt>
    <dgm:pt modelId="{A80BF00E-0EE3-454B-A2E5-2D047B4AD835}" type="pres">
      <dgm:prSet presAssocID="{9FC7933E-0D83-4221-97A6-D0C1D8CC091D}" presName="thickLine" presStyleLbl="alignNode1" presStyleIdx="1" presStyleCnt="6"/>
      <dgm:spPr/>
    </dgm:pt>
    <dgm:pt modelId="{DD9FE5A7-80E0-6347-ADF1-122D95C2A020}" type="pres">
      <dgm:prSet presAssocID="{9FC7933E-0D83-4221-97A6-D0C1D8CC091D}" presName="horz1" presStyleCnt="0"/>
      <dgm:spPr/>
    </dgm:pt>
    <dgm:pt modelId="{9C8A2258-9AE2-0141-A4AA-D604FB7C12DC}" type="pres">
      <dgm:prSet presAssocID="{9FC7933E-0D83-4221-97A6-D0C1D8CC091D}" presName="tx1" presStyleLbl="revTx" presStyleIdx="1" presStyleCnt="6"/>
      <dgm:spPr/>
    </dgm:pt>
    <dgm:pt modelId="{8664AEF1-C066-E649-8018-7D919FA83197}" type="pres">
      <dgm:prSet presAssocID="{9FC7933E-0D83-4221-97A6-D0C1D8CC091D}" presName="vert1" presStyleCnt="0"/>
      <dgm:spPr/>
    </dgm:pt>
    <dgm:pt modelId="{138C8796-5859-D848-B9CD-D02DD86D1E76}" type="pres">
      <dgm:prSet presAssocID="{F9C668EE-8D2E-46FD-9889-A5682558E045}" presName="thickLine" presStyleLbl="alignNode1" presStyleIdx="2" presStyleCnt="6"/>
      <dgm:spPr/>
    </dgm:pt>
    <dgm:pt modelId="{3093EEDF-67CA-8241-8880-B66930E6A159}" type="pres">
      <dgm:prSet presAssocID="{F9C668EE-8D2E-46FD-9889-A5682558E045}" presName="horz1" presStyleCnt="0"/>
      <dgm:spPr/>
    </dgm:pt>
    <dgm:pt modelId="{122B07ED-6BA4-2544-ABAB-407732BF1B4F}" type="pres">
      <dgm:prSet presAssocID="{F9C668EE-8D2E-46FD-9889-A5682558E045}" presName="tx1" presStyleLbl="revTx" presStyleIdx="2" presStyleCnt="6"/>
      <dgm:spPr/>
    </dgm:pt>
    <dgm:pt modelId="{51FB3E82-DD34-EA4E-ABD7-3A7B56D096F0}" type="pres">
      <dgm:prSet presAssocID="{F9C668EE-8D2E-46FD-9889-A5682558E045}" presName="vert1" presStyleCnt="0"/>
      <dgm:spPr/>
    </dgm:pt>
    <dgm:pt modelId="{D7AC951F-791A-0C4B-9D65-3A2CB0FBE420}" type="pres">
      <dgm:prSet presAssocID="{3BBE5581-8F4D-4727-A433-703179C684C7}" presName="thickLine" presStyleLbl="alignNode1" presStyleIdx="3" presStyleCnt="6"/>
      <dgm:spPr/>
    </dgm:pt>
    <dgm:pt modelId="{8ACCE916-D8D2-E841-9364-D00FD1DCEBAC}" type="pres">
      <dgm:prSet presAssocID="{3BBE5581-8F4D-4727-A433-703179C684C7}" presName="horz1" presStyleCnt="0"/>
      <dgm:spPr/>
    </dgm:pt>
    <dgm:pt modelId="{2F4E64FE-A1B0-3343-8EEE-4B13F6CEAB8A}" type="pres">
      <dgm:prSet presAssocID="{3BBE5581-8F4D-4727-A433-703179C684C7}" presName="tx1" presStyleLbl="revTx" presStyleIdx="3" presStyleCnt="6"/>
      <dgm:spPr/>
    </dgm:pt>
    <dgm:pt modelId="{8E624551-C210-E945-8124-A3F568F46A8F}" type="pres">
      <dgm:prSet presAssocID="{3BBE5581-8F4D-4727-A433-703179C684C7}" presName="vert1" presStyleCnt="0"/>
      <dgm:spPr/>
    </dgm:pt>
    <dgm:pt modelId="{A203D8FB-9C66-DC4F-A8BE-992816BB97FA}" type="pres">
      <dgm:prSet presAssocID="{149E5E36-819C-4BD3-94C4-C177FA3D0E79}" presName="thickLine" presStyleLbl="alignNode1" presStyleIdx="4" presStyleCnt="6"/>
      <dgm:spPr/>
    </dgm:pt>
    <dgm:pt modelId="{2C57B243-8AF7-BF4E-B465-4018DD3EB9BB}" type="pres">
      <dgm:prSet presAssocID="{149E5E36-819C-4BD3-94C4-C177FA3D0E79}" presName="horz1" presStyleCnt="0"/>
      <dgm:spPr/>
    </dgm:pt>
    <dgm:pt modelId="{0C2A4902-D2CC-0544-AF13-959441296B04}" type="pres">
      <dgm:prSet presAssocID="{149E5E36-819C-4BD3-94C4-C177FA3D0E79}" presName="tx1" presStyleLbl="revTx" presStyleIdx="4" presStyleCnt="6"/>
      <dgm:spPr/>
    </dgm:pt>
    <dgm:pt modelId="{29A8078E-738B-284A-9736-379A3429FEF2}" type="pres">
      <dgm:prSet presAssocID="{149E5E36-819C-4BD3-94C4-C177FA3D0E79}" presName="vert1" presStyleCnt="0"/>
      <dgm:spPr/>
    </dgm:pt>
    <dgm:pt modelId="{87E4E2CE-680E-C740-A3A8-33FE416D9126}" type="pres">
      <dgm:prSet presAssocID="{D674E841-253A-49D1-A6B8-91018F65C23E}" presName="thickLine" presStyleLbl="alignNode1" presStyleIdx="5" presStyleCnt="6"/>
      <dgm:spPr/>
    </dgm:pt>
    <dgm:pt modelId="{34DA0430-0E40-9844-A62F-AEF250963C05}" type="pres">
      <dgm:prSet presAssocID="{D674E841-253A-49D1-A6B8-91018F65C23E}" presName="horz1" presStyleCnt="0"/>
      <dgm:spPr/>
    </dgm:pt>
    <dgm:pt modelId="{15F95500-6B35-E940-A286-FD47D6C09D7D}" type="pres">
      <dgm:prSet presAssocID="{D674E841-253A-49D1-A6B8-91018F65C23E}" presName="tx1" presStyleLbl="revTx" presStyleIdx="5" presStyleCnt="6"/>
      <dgm:spPr/>
    </dgm:pt>
    <dgm:pt modelId="{534333B4-E680-0E44-8B33-54E07845B97A}" type="pres">
      <dgm:prSet presAssocID="{D674E841-253A-49D1-A6B8-91018F65C23E}" presName="vert1" presStyleCnt="0"/>
      <dgm:spPr/>
    </dgm:pt>
  </dgm:ptLst>
  <dgm:cxnLst>
    <dgm:cxn modelId="{16BC5C01-D6EE-C946-808F-8F02A3AEBA62}" type="presOf" srcId="{9FC7933E-0D83-4221-97A6-D0C1D8CC091D}" destId="{9C8A2258-9AE2-0141-A4AA-D604FB7C12DC}" srcOrd="0" destOrd="0" presId="urn:microsoft.com/office/officeart/2008/layout/LinedList"/>
    <dgm:cxn modelId="{5766AA08-8626-B248-B77C-4CD8EED77D62}" type="presOf" srcId="{F9C668EE-8D2E-46FD-9889-A5682558E045}" destId="{122B07ED-6BA4-2544-ABAB-407732BF1B4F}" srcOrd="0" destOrd="0" presId="urn:microsoft.com/office/officeart/2008/layout/LinedList"/>
    <dgm:cxn modelId="{25402419-6D2C-461F-968B-4670184321AE}" srcId="{2AFEF767-ED22-4FA1-8230-6C2527280B30}" destId="{D674E841-253A-49D1-A6B8-91018F65C23E}" srcOrd="5" destOrd="0" parTransId="{8AD879FA-704B-4B54-BAEC-3686CBEAAC25}" sibTransId="{4D5E08CD-22AB-4FE7-BC9A-583E7AEDD887}"/>
    <dgm:cxn modelId="{D3A5D027-77C1-4068-87B6-130E195F8E24}" srcId="{2AFEF767-ED22-4FA1-8230-6C2527280B30}" destId="{9FC7933E-0D83-4221-97A6-D0C1D8CC091D}" srcOrd="1" destOrd="0" parTransId="{B6E3C018-E25A-4E45-A8DF-CF9F5C7F106E}" sibTransId="{528F6320-BFD2-42A6-85BD-49C1088A8064}"/>
    <dgm:cxn modelId="{DD7E5F4C-1A8E-8B46-AFD0-A95FDBB32379}" type="presOf" srcId="{D674E841-253A-49D1-A6B8-91018F65C23E}" destId="{15F95500-6B35-E940-A286-FD47D6C09D7D}" srcOrd="0" destOrd="0" presId="urn:microsoft.com/office/officeart/2008/layout/LinedList"/>
    <dgm:cxn modelId="{74BF734C-A55B-4335-8D1F-CE55523D9094}" srcId="{2AFEF767-ED22-4FA1-8230-6C2527280B30}" destId="{7D99BA03-DBF0-4A03-A38A-61DBC48F56A1}" srcOrd="0" destOrd="0" parTransId="{C7BB2B15-34B8-48C8-810B-24477289EEA3}" sibTransId="{E4F43E9A-7C91-4DFA-91E1-4894AD4E867D}"/>
    <dgm:cxn modelId="{C85DDE7F-73DF-004A-AA93-4B8CD1E93B24}" type="presOf" srcId="{2AFEF767-ED22-4FA1-8230-6C2527280B30}" destId="{2578F7A4-FA31-9A47-9DA9-A786BB89427D}" srcOrd="0" destOrd="0" presId="urn:microsoft.com/office/officeart/2008/layout/LinedList"/>
    <dgm:cxn modelId="{E1088D87-8292-9347-BB7D-F1E74B81CFBF}" type="presOf" srcId="{3BBE5581-8F4D-4727-A433-703179C684C7}" destId="{2F4E64FE-A1B0-3343-8EEE-4B13F6CEAB8A}" srcOrd="0" destOrd="0" presId="urn:microsoft.com/office/officeart/2008/layout/LinedList"/>
    <dgm:cxn modelId="{B91C4EBA-3C24-422B-B049-729FD4E327F3}" srcId="{2AFEF767-ED22-4FA1-8230-6C2527280B30}" destId="{F9C668EE-8D2E-46FD-9889-A5682558E045}" srcOrd="2" destOrd="0" parTransId="{167201BF-5A9A-47BF-AC51-4958A7AC445A}" sibTransId="{B3DBC19E-37C7-4F79-9382-CADFF1A98298}"/>
    <dgm:cxn modelId="{DA1804BF-23E2-4BD4-A5A1-89978CC0CF36}" srcId="{2AFEF767-ED22-4FA1-8230-6C2527280B30}" destId="{3BBE5581-8F4D-4727-A433-703179C684C7}" srcOrd="3" destOrd="0" parTransId="{B333A114-8F5C-4B9F-9A94-298E49682717}" sibTransId="{EC7C2A31-2A4E-4F02-9EFF-BAB9C2D79F97}"/>
    <dgm:cxn modelId="{D5008CF0-AE22-4ED5-ABAE-1EC1D7BE5BAF}" srcId="{2AFEF767-ED22-4FA1-8230-6C2527280B30}" destId="{149E5E36-819C-4BD3-94C4-C177FA3D0E79}" srcOrd="4" destOrd="0" parTransId="{058472F6-52B7-43E5-A2D2-89333A4E1AA1}" sibTransId="{2C12A5EA-D5C4-44B1-A6E7-EE1BD0730B98}"/>
    <dgm:cxn modelId="{28604DF9-FB9E-CD44-BDFC-F92149EA17CF}" type="presOf" srcId="{149E5E36-819C-4BD3-94C4-C177FA3D0E79}" destId="{0C2A4902-D2CC-0544-AF13-959441296B04}" srcOrd="0" destOrd="0" presId="urn:microsoft.com/office/officeart/2008/layout/LinedList"/>
    <dgm:cxn modelId="{1EC0EEFE-22E4-FF41-905F-9C2E117EABCA}" type="presOf" srcId="{7D99BA03-DBF0-4A03-A38A-61DBC48F56A1}" destId="{E798DB7B-91C9-4E4B-991D-4C4EF2FD801D}" srcOrd="0" destOrd="0" presId="urn:microsoft.com/office/officeart/2008/layout/LinedList"/>
    <dgm:cxn modelId="{B6367829-361C-4942-B354-9D8F3E0782DA}" type="presParOf" srcId="{2578F7A4-FA31-9A47-9DA9-A786BB89427D}" destId="{31DFC3D0-E251-7443-8D3C-5B5F41CE9746}" srcOrd="0" destOrd="0" presId="urn:microsoft.com/office/officeart/2008/layout/LinedList"/>
    <dgm:cxn modelId="{58153C46-9907-684D-AA04-0CFE9FC5A447}" type="presParOf" srcId="{2578F7A4-FA31-9A47-9DA9-A786BB89427D}" destId="{4916529D-CA54-C94D-93A0-F4F16BA8A177}" srcOrd="1" destOrd="0" presId="urn:microsoft.com/office/officeart/2008/layout/LinedList"/>
    <dgm:cxn modelId="{3F2AA966-3B13-9448-BE8A-037418242741}" type="presParOf" srcId="{4916529D-CA54-C94D-93A0-F4F16BA8A177}" destId="{E798DB7B-91C9-4E4B-991D-4C4EF2FD801D}" srcOrd="0" destOrd="0" presId="urn:microsoft.com/office/officeart/2008/layout/LinedList"/>
    <dgm:cxn modelId="{065D7AAD-AD97-584E-88F9-1D71CA4FA367}" type="presParOf" srcId="{4916529D-CA54-C94D-93A0-F4F16BA8A177}" destId="{594B6CAE-C9F0-FD40-9816-D6B7A146B5EA}" srcOrd="1" destOrd="0" presId="urn:microsoft.com/office/officeart/2008/layout/LinedList"/>
    <dgm:cxn modelId="{046AE316-DC39-8642-ADCC-97D290408EEE}" type="presParOf" srcId="{2578F7A4-FA31-9A47-9DA9-A786BB89427D}" destId="{A80BF00E-0EE3-454B-A2E5-2D047B4AD835}" srcOrd="2" destOrd="0" presId="urn:microsoft.com/office/officeart/2008/layout/LinedList"/>
    <dgm:cxn modelId="{39F50488-3F58-1046-A8BE-A928087C5C3A}" type="presParOf" srcId="{2578F7A4-FA31-9A47-9DA9-A786BB89427D}" destId="{DD9FE5A7-80E0-6347-ADF1-122D95C2A020}" srcOrd="3" destOrd="0" presId="urn:microsoft.com/office/officeart/2008/layout/LinedList"/>
    <dgm:cxn modelId="{00A5AC8E-4FCA-AE46-9888-C1356E37A9AC}" type="presParOf" srcId="{DD9FE5A7-80E0-6347-ADF1-122D95C2A020}" destId="{9C8A2258-9AE2-0141-A4AA-D604FB7C12DC}" srcOrd="0" destOrd="0" presId="urn:microsoft.com/office/officeart/2008/layout/LinedList"/>
    <dgm:cxn modelId="{23DD7B30-BECB-A74F-97C6-358FF525BFB1}" type="presParOf" srcId="{DD9FE5A7-80E0-6347-ADF1-122D95C2A020}" destId="{8664AEF1-C066-E649-8018-7D919FA83197}" srcOrd="1" destOrd="0" presId="urn:microsoft.com/office/officeart/2008/layout/LinedList"/>
    <dgm:cxn modelId="{E697D5B6-A3F7-9D45-B4C8-98B29B26561F}" type="presParOf" srcId="{2578F7A4-FA31-9A47-9DA9-A786BB89427D}" destId="{138C8796-5859-D848-B9CD-D02DD86D1E76}" srcOrd="4" destOrd="0" presId="urn:microsoft.com/office/officeart/2008/layout/LinedList"/>
    <dgm:cxn modelId="{9DA5354C-C759-F344-8176-20AD0163D129}" type="presParOf" srcId="{2578F7A4-FA31-9A47-9DA9-A786BB89427D}" destId="{3093EEDF-67CA-8241-8880-B66930E6A159}" srcOrd="5" destOrd="0" presId="urn:microsoft.com/office/officeart/2008/layout/LinedList"/>
    <dgm:cxn modelId="{9D35D91B-254A-9A46-AA92-2ECF7DEDDC3E}" type="presParOf" srcId="{3093EEDF-67CA-8241-8880-B66930E6A159}" destId="{122B07ED-6BA4-2544-ABAB-407732BF1B4F}" srcOrd="0" destOrd="0" presId="urn:microsoft.com/office/officeart/2008/layout/LinedList"/>
    <dgm:cxn modelId="{1A4D1290-DCC6-F245-8EDB-10FD1275315D}" type="presParOf" srcId="{3093EEDF-67CA-8241-8880-B66930E6A159}" destId="{51FB3E82-DD34-EA4E-ABD7-3A7B56D096F0}" srcOrd="1" destOrd="0" presId="urn:microsoft.com/office/officeart/2008/layout/LinedList"/>
    <dgm:cxn modelId="{A3C55A4A-9B22-8E4C-9DFC-5B0F4F47B431}" type="presParOf" srcId="{2578F7A4-FA31-9A47-9DA9-A786BB89427D}" destId="{D7AC951F-791A-0C4B-9D65-3A2CB0FBE420}" srcOrd="6" destOrd="0" presId="urn:microsoft.com/office/officeart/2008/layout/LinedList"/>
    <dgm:cxn modelId="{8128598D-A00E-1849-BD87-63BDE8543457}" type="presParOf" srcId="{2578F7A4-FA31-9A47-9DA9-A786BB89427D}" destId="{8ACCE916-D8D2-E841-9364-D00FD1DCEBAC}" srcOrd="7" destOrd="0" presId="urn:microsoft.com/office/officeart/2008/layout/LinedList"/>
    <dgm:cxn modelId="{F09AD4DA-C736-AD43-BE13-55809F80FD09}" type="presParOf" srcId="{8ACCE916-D8D2-E841-9364-D00FD1DCEBAC}" destId="{2F4E64FE-A1B0-3343-8EEE-4B13F6CEAB8A}" srcOrd="0" destOrd="0" presId="urn:microsoft.com/office/officeart/2008/layout/LinedList"/>
    <dgm:cxn modelId="{9E1B9ECD-D9CA-6D4C-BF2D-71D973631A6C}" type="presParOf" srcId="{8ACCE916-D8D2-E841-9364-D00FD1DCEBAC}" destId="{8E624551-C210-E945-8124-A3F568F46A8F}" srcOrd="1" destOrd="0" presId="urn:microsoft.com/office/officeart/2008/layout/LinedList"/>
    <dgm:cxn modelId="{86830777-88D2-FE46-BF3E-90C65F015AA6}" type="presParOf" srcId="{2578F7A4-FA31-9A47-9DA9-A786BB89427D}" destId="{A203D8FB-9C66-DC4F-A8BE-992816BB97FA}" srcOrd="8" destOrd="0" presId="urn:microsoft.com/office/officeart/2008/layout/LinedList"/>
    <dgm:cxn modelId="{9414CF3F-26AE-E545-AA50-2CFC20E02A92}" type="presParOf" srcId="{2578F7A4-FA31-9A47-9DA9-A786BB89427D}" destId="{2C57B243-8AF7-BF4E-B465-4018DD3EB9BB}" srcOrd="9" destOrd="0" presId="urn:microsoft.com/office/officeart/2008/layout/LinedList"/>
    <dgm:cxn modelId="{5170740F-9FAB-9247-94D4-ED8154B10D3A}" type="presParOf" srcId="{2C57B243-8AF7-BF4E-B465-4018DD3EB9BB}" destId="{0C2A4902-D2CC-0544-AF13-959441296B04}" srcOrd="0" destOrd="0" presId="urn:microsoft.com/office/officeart/2008/layout/LinedList"/>
    <dgm:cxn modelId="{47222D3E-260F-3644-9A92-E0E304CBA552}" type="presParOf" srcId="{2C57B243-8AF7-BF4E-B465-4018DD3EB9BB}" destId="{29A8078E-738B-284A-9736-379A3429FEF2}" srcOrd="1" destOrd="0" presId="urn:microsoft.com/office/officeart/2008/layout/LinedList"/>
    <dgm:cxn modelId="{68FAAD13-F62F-C747-BD6D-7CB1582B9C72}" type="presParOf" srcId="{2578F7A4-FA31-9A47-9DA9-A786BB89427D}" destId="{87E4E2CE-680E-C740-A3A8-33FE416D9126}" srcOrd="10" destOrd="0" presId="urn:microsoft.com/office/officeart/2008/layout/LinedList"/>
    <dgm:cxn modelId="{497D46EA-C6A2-E04F-9B47-21AFA39BEA4B}" type="presParOf" srcId="{2578F7A4-FA31-9A47-9DA9-A786BB89427D}" destId="{34DA0430-0E40-9844-A62F-AEF250963C05}" srcOrd="11" destOrd="0" presId="urn:microsoft.com/office/officeart/2008/layout/LinedList"/>
    <dgm:cxn modelId="{8B78054D-F393-5942-9205-D8CC2BEFC185}" type="presParOf" srcId="{34DA0430-0E40-9844-A62F-AEF250963C05}" destId="{15F95500-6B35-E940-A286-FD47D6C09D7D}" srcOrd="0" destOrd="0" presId="urn:microsoft.com/office/officeart/2008/layout/LinedList"/>
    <dgm:cxn modelId="{90077279-AAD3-5B48-B314-A573FAEFC631}" type="presParOf" srcId="{34DA0430-0E40-9844-A62F-AEF250963C05}" destId="{534333B4-E680-0E44-8B33-54E07845B97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FC3D0-E251-7443-8D3C-5B5F41CE9746}">
      <dsp:nvSpPr>
        <dsp:cNvPr id="0" name=""/>
        <dsp:cNvSpPr/>
      </dsp:nvSpPr>
      <dsp:spPr>
        <a:xfrm>
          <a:off x="0" y="2124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8DB7B-91C9-4E4B-991D-4C4EF2FD801D}">
      <dsp:nvSpPr>
        <dsp:cNvPr id="0" name=""/>
        <dsp:cNvSpPr/>
      </dsp:nvSpPr>
      <dsp:spPr>
        <a:xfrm>
          <a:off x="0" y="2124"/>
          <a:ext cx="5181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u="sng" kern="1200"/>
            <a:t>Plan:</a:t>
          </a:r>
          <a:endParaRPr lang="en-US" sz="2200" kern="1200"/>
        </a:p>
      </dsp:txBody>
      <dsp:txXfrm>
        <a:off x="0" y="2124"/>
        <a:ext cx="5181600" cy="724514"/>
      </dsp:txXfrm>
    </dsp:sp>
    <dsp:sp modelId="{A80BF00E-0EE3-454B-A2E5-2D047B4AD835}">
      <dsp:nvSpPr>
        <dsp:cNvPr id="0" name=""/>
        <dsp:cNvSpPr/>
      </dsp:nvSpPr>
      <dsp:spPr>
        <a:xfrm>
          <a:off x="0" y="726639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258-9AE2-0141-A4AA-D604FB7C12DC}">
      <dsp:nvSpPr>
        <dsp:cNvPr id="0" name=""/>
        <dsp:cNvSpPr/>
      </dsp:nvSpPr>
      <dsp:spPr>
        <a:xfrm>
          <a:off x="0" y="726639"/>
          <a:ext cx="5181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No change in standards</a:t>
          </a:r>
          <a:endParaRPr lang="en-US" sz="2200" kern="1200" dirty="0"/>
        </a:p>
      </dsp:txBody>
      <dsp:txXfrm>
        <a:off x="0" y="726639"/>
        <a:ext cx="5181600" cy="724514"/>
      </dsp:txXfrm>
    </dsp:sp>
    <dsp:sp modelId="{138C8796-5859-D848-B9CD-D02DD86D1E76}">
      <dsp:nvSpPr>
        <dsp:cNvPr id="0" name=""/>
        <dsp:cNvSpPr/>
      </dsp:nvSpPr>
      <dsp:spPr>
        <a:xfrm>
          <a:off x="0" y="1451154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2B07ED-6BA4-2544-ABAB-407732BF1B4F}">
      <dsp:nvSpPr>
        <dsp:cNvPr id="0" name=""/>
        <dsp:cNvSpPr/>
      </dsp:nvSpPr>
      <dsp:spPr>
        <a:xfrm>
          <a:off x="0" y="1451154"/>
          <a:ext cx="5181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Try &amp; streamline pathway</a:t>
          </a:r>
          <a:endParaRPr lang="en-US" sz="2200" kern="1200"/>
        </a:p>
      </dsp:txBody>
      <dsp:txXfrm>
        <a:off x="0" y="1451154"/>
        <a:ext cx="5181600" cy="724514"/>
      </dsp:txXfrm>
    </dsp:sp>
    <dsp:sp modelId="{D7AC951F-791A-0C4B-9D65-3A2CB0FBE420}">
      <dsp:nvSpPr>
        <dsp:cNvPr id="0" name=""/>
        <dsp:cNvSpPr/>
      </dsp:nvSpPr>
      <dsp:spPr>
        <a:xfrm>
          <a:off x="0" y="2175669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4E64FE-A1B0-3343-8EEE-4B13F6CEAB8A}">
      <dsp:nvSpPr>
        <dsp:cNvPr id="0" name=""/>
        <dsp:cNvSpPr/>
      </dsp:nvSpPr>
      <dsp:spPr>
        <a:xfrm>
          <a:off x="0" y="2175669"/>
          <a:ext cx="5181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Start a Urology pilot</a:t>
          </a:r>
          <a:endParaRPr lang="en-US" sz="2200" kern="1200"/>
        </a:p>
      </dsp:txBody>
      <dsp:txXfrm>
        <a:off x="0" y="2175669"/>
        <a:ext cx="5181600" cy="724514"/>
      </dsp:txXfrm>
    </dsp:sp>
    <dsp:sp modelId="{A203D8FB-9C66-DC4F-A8BE-992816BB97FA}">
      <dsp:nvSpPr>
        <dsp:cNvPr id="0" name=""/>
        <dsp:cNvSpPr/>
      </dsp:nvSpPr>
      <dsp:spPr>
        <a:xfrm>
          <a:off x="0" y="2900183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A4902-D2CC-0544-AF13-959441296B04}">
      <dsp:nvSpPr>
        <dsp:cNvPr id="0" name=""/>
        <dsp:cNvSpPr/>
      </dsp:nvSpPr>
      <dsp:spPr>
        <a:xfrm>
          <a:off x="0" y="2900183"/>
          <a:ext cx="5181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SAS@BAUS Project already in place</a:t>
          </a:r>
          <a:endParaRPr lang="en-US" sz="2200" kern="1200"/>
        </a:p>
      </dsp:txBody>
      <dsp:txXfrm>
        <a:off x="0" y="2900183"/>
        <a:ext cx="5181600" cy="724514"/>
      </dsp:txXfrm>
    </dsp:sp>
    <dsp:sp modelId="{87E4E2CE-680E-C740-A3A8-33FE416D9126}">
      <dsp:nvSpPr>
        <dsp:cNvPr id="0" name=""/>
        <dsp:cNvSpPr/>
      </dsp:nvSpPr>
      <dsp:spPr>
        <a:xfrm>
          <a:off x="0" y="3624698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95500-6B35-E940-A286-FD47D6C09D7D}">
      <dsp:nvSpPr>
        <dsp:cNvPr id="0" name=""/>
        <dsp:cNvSpPr/>
      </dsp:nvSpPr>
      <dsp:spPr>
        <a:xfrm>
          <a:off x="0" y="3624698"/>
          <a:ext cx="5181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Work together with Urology GIRFT Lead &amp; SAC Lead</a:t>
          </a:r>
          <a:endParaRPr lang="en-US" sz="2200" kern="1200"/>
        </a:p>
      </dsp:txBody>
      <dsp:txXfrm>
        <a:off x="0" y="3624698"/>
        <a:ext cx="5181600" cy="724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9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59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04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4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36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37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5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03C1-48EE-71E6-3D63-3506DCA30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B0D2D-7F1D-BD2E-158E-245473F90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99F50-492C-3A74-BE29-D41427A21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D3954-BE97-4DDC-5FCA-B522E3C8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DE24B-D881-D2C0-0C63-7B572A890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834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6407B-61CB-BC2E-2674-AA4BE67D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81632-B652-A45C-8996-AB199F573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0A25C-2BCE-4807-F1BD-BB7016A99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B3F0B-02AD-04FF-8EF7-9A85D5A1A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96193-4D06-71B9-9977-A57951678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32BFA-E9DC-518C-5DC7-CF5679659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490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4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5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3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9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2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2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9B79320-A6F6-4B44-9649-03018DA5788D}" type="datetimeFigureOut">
              <a:rPr lang="en-US" smtClean="0"/>
              <a:t>4/29/22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4AB5205-7681-C647-9226-5422A2C40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2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  <p:sldLayoutId id="2147484037" r:id="rId13"/>
    <p:sldLayoutId id="2147484038" r:id="rId14"/>
    <p:sldLayoutId id="2147484039" r:id="rId15"/>
    <p:sldLayoutId id="2147484040" r:id="rId16"/>
    <p:sldLayoutId id="2147484041" r:id="rId17"/>
    <p:sldLayoutId id="2147484042" r:id="rId18"/>
    <p:sldLayoutId id="2147484043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3595E478-612A-42ED-816A-0DD5B5C89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Picture 9">
            <a:extLst>
              <a:ext uri="{FF2B5EF4-FFF2-40B4-BE49-F238E27FC236}">
                <a16:creationId xmlns:a16="http://schemas.microsoft.com/office/drawing/2014/main" id="{CB226365-E8CD-4F1B-B318-7598AA28A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927" t="72411" b="13751"/>
          <a:stretch/>
        </p:blipFill>
        <p:spPr>
          <a:xfrm>
            <a:off x="150925" y="5564567"/>
            <a:ext cx="1341545" cy="1293433"/>
          </a:xfrm>
          <a:custGeom>
            <a:avLst/>
            <a:gdLst>
              <a:gd name="connsiteX0" fmla="*/ 0 w 1341545"/>
              <a:gd name="connsiteY0" fmla="*/ 0 h 1293433"/>
              <a:gd name="connsiteX1" fmla="*/ 1341545 w 1341545"/>
              <a:gd name="connsiteY1" fmla="*/ 0 h 1293433"/>
              <a:gd name="connsiteX2" fmla="*/ 1341545 w 1341545"/>
              <a:gd name="connsiteY2" fmla="*/ 1293433 h 1293433"/>
              <a:gd name="connsiteX3" fmla="*/ 150847 w 1341545"/>
              <a:gd name="connsiteY3" fmla="*/ 1293433 h 1293433"/>
              <a:gd name="connsiteX4" fmla="*/ 66240 w 1341545"/>
              <a:gd name="connsiteY4" fmla="*/ 1183451 h 1293433"/>
              <a:gd name="connsiteX5" fmla="*/ 0 w 1341545"/>
              <a:gd name="connsiteY5" fmla="*/ 1061841 h 1293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545" h="1293433">
                <a:moveTo>
                  <a:pt x="0" y="0"/>
                </a:moveTo>
                <a:lnTo>
                  <a:pt x="1341545" y="0"/>
                </a:lnTo>
                <a:lnTo>
                  <a:pt x="1341545" y="1293433"/>
                </a:lnTo>
                <a:lnTo>
                  <a:pt x="150847" y="1293433"/>
                </a:lnTo>
                <a:lnTo>
                  <a:pt x="66240" y="1183451"/>
                </a:lnTo>
                <a:lnTo>
                  <a:pt x="0" y="1061841"/>
                </a:lnTo>
                <a:close/>
              </a:path>
            </a:pathLst>
          </a:custGeom>
        </p:spPr>
      </p:pic>
      <p:pic>
        <p:nvPicPr>
          <p:cNvPr id="22" name="Picture 11">
            <a:extLst>
              <a:ext uri="{FF2B5EF4-FFF2-40B4-BE49-F238E27FC236}">
                <a16:creationId xmlns:a16="http://schemas.microsoft.com/office/drawing/2014/main" id="{86F8589D-19E8-4616-A2D6-95125B452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8252"/>
          <a:stretch/>
        </p:blipFill>
        <p:spPr>
          <a:xfrm>
            <a:off x="7586661" y="3142319"/>
            <a:ext cx="4605339" cy="3715682"/>
          </a:xfrm>
          <a:prstGeom prst="rect">
            <a:avLst/>
          </a:prstGeom>
        </p:spPr>
      </p:pic>
      <p:pic>
        <p:nvPicPr>
          <p:cNvPr id="23" name="Picture 13">
            <a:extLst>
              <a:ext uri="{FF2B5EF4-FFF2-40B4-BE49-F238E27FC236}">
                <a16:creationId xmlns:a16="http://schemas.microsoft.com/office/drawing/2014/main" id="{5F9D2829-9A1B-41D9-A712-382721D3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7586661" y="815472"/>
            <a:ext cx="4817288" cy="2941444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932FF4-7217-0344-8D1A-A2F012ECE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774" y="955040"/>
            <a:ext cx="7216098" cy="3616960"/>
          </a:xfrm>
        </p:spPr>
        <p:txBody>
          <a:bodyPr anchor="ctr">
            <a:normAutofit/>
          </a:bodyPr>
          <a:lstStyle/>
          <a:p>
            <a:pPr algn="l"/>
            <a:r>
              <a:rPr lang="en-US" sz="6600"/>
              <a:t>SAS@BAUS</a:t>
            </a:r>
            <a:br>
              <a:rPr lang="en-US" sz="6600"/>
            </a:br>
            <a:r>
              <a:rPr lang="en-US" sz="6600"/>
              <a:t>&amp;</a:t>
            </a:r>
            <a:br>
              <a:rPr lang="en-US" sz="6600"/>
            </a:br>
            <a:r>
              <a:rPr lang="en-US" sz="6600"/>
              <a:t>GIRFT for CESR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D4A04-2E20-2345-B48E-90272BB77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774" y="4572001"/>
            <a:ext cx="7216098" cy="1311274"/>
          </a:xfrm>
        </p:spPr>
        <p:txBody>
          <a:bodyPr anchor="b"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US" sz="1900">
                <a:solidFill>
                  <a:schemeClr val="tx1"/>
                </a:solidFill>
              </a:rPr>
              <a:t>Nitin Shrotri</a:t>
            </a:r>
          </a:p>
          <a:p>
            <a:pPr algn="l">
              <a:lnSpc>
                <a:spcPct val="110000"/>
              </a:lnSpc>
            </a:pPr>
            <a:r>
              <a:rPr lang="en-US" sz="1900">
                <a:solidFill>
                  <a:schemeClr val="tx1"/>
                </a:solidFill>
              </a:rPr>
              <a:t>Chair SAS@BAUS</a:t>
            </a:r>
          </a:p>
          <a:p>
            <a:pPr algn="l">
              <a:lnSpc>
                <a:spcPct val="110000"/>
              </a:lnSpc>
            </a:pPr>
            <a:r>
              <a:rPr lang="en-US" sz="1900">
                <a:solidFill>
                  <a:schemeClr val="tx1"/>
                </a:solidFill>
              </a:rPr>
              <a:t>BMA UK Council (IMG &amp; Finance)</a:t>
            </a:r>
          </a:p>
        </p:txBody>
      </p:sp>
    </p:spTree>
    <p:extLst>
      <p:ext uri="{BB962C8B-B14F-4D97-AF65-F5344CB8AC3E}">
        <p14:creationId xmlns:p14="http://schemas.microsoft.com/office/powerpoint/2010/main" val="241609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30157-F10E-8FA3-4444-1F3F879F7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 Line: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1B00A-1DBB-CEE6-58C7-6DE49FA85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Decide if the profession really mean it !!!</a:t>
            </a:r>
          </a:p>
          <a:p>
            <a:r>
              <a:rPr lang="en-US" dirty="0"/>
              <a:t>Every STEP OF CESR PROCESS NEEDS REVIEW</a:t>
            </a:r>
          </a:p>
          <a:p>
            <a:r>
              <a:rPr lang="en-US" dirty="0"/>
              <a:t>Increase resource to speed up pathway</a:t>
            </a:r>
          </a:p>
          <a:p>
            <a:r>
              <a:rPr lang="en-US" dirty="0"/>
              <a:t>Ask for legislation if needed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 see Words &amp; Meetings, but Want Action</a:t>
            </a:r>
          </a:p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254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44F95DE6-BC61-4DB8-97B8-E32959EA0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48D9C176-456B-4F71-AB87-9D14B8B3D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0" y="138157"/>
            <a:ext cx="1712063" cy="1045389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72A878-BA4B-DFD0-AFF4-C057B82D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7859564" cy="1248237"/>
          </a:xfrm>
        </p:spPr>
        <p:txBody>
          <a:bodyPr>
            <a:normAutofit/>
          </a:bodyPr>
          <a:lstStyle/>
          <a:p>
            <a:r>
              <a:rPr lang="en-US" sz="4000" dirty="0"/>
              <a:t>SAS@BAUS</a:t>
            </a:r>
          </a:p>
        </p:txBody>
      </p:sp>
      <p:pic>
        <p:nvPicPr>
          <p:cNvPr id="13" name="Picture 15">
            <a:extLst>
              <a:ext uri="{FF2B5EF4-FFF2-40B4-BE49-F238E27FC236}">
                <a16:creationId xmlns:a16="http://schemas.microsoft.com/office/drawing/2014/main" id="{CFF97C55-868F-4FDD-BD3C-D2F191796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83" t="89413" r="18746"/>
          <a:stretch/>
        </p:blipFill>
        <p:spPr>
          <a:xfrm>
            <a:off x="8404564" y="0"/>
            <a:ext cx="2589690" cy="591546"/>
          </a:xfrm>
          <a:prstGeom prst="rect">
            <a:avLst/>
          </a:prstGeom>
        </p:spPr>
      </p:pic>
      <p:pic>
        <p:nvPicPr>
          <p:cNvPr id="15" name="Picture 17">
            <a:extLst>
              <a:ext uri="{FF2B5EF4-FFF2-40B4-BE49-F238E27FC236}">
                <a16:creationId xmlns:a16="http://schemas.microsoft.com/office/drawing/2014/main" id="{69722FB9-EA01-42A6-96B2-185F5CC12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0213"/>
          <a:stretch/>
        </p:blipFill>
        <p:spPr>
          <a:xfrm>
            <a:off x="10471066" y="183232"/>
            <a:ext cx="1720934" cy="1683522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2731A24-26F0-D9D7-4108-4DAEC74EF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866754"/>
            <a:ext cx="7859565" cy="437272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800" dirty="0"/>
              <a:t>Completes 2 years in June 2022</a:t>
            </a:r>
          </a:p>
          <a:p>
            <a:pPr>
              <a:lnSpc>
                <a:spcPct val="110000"/>
              </a:lnSpc>
            </a:pPr>
            <a:r>
              <a:rPr lang="en-US" sz="1800" dirty="0"/>
              <a:t>Idea was to: </a:t>
            </a:r>
            <a:r>
              <a:rPr lang="en-US" sz="1800" b="1" dirty="0"/>
              <a:t>Provide support for SAS/LEDs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b="1" dirty="0"/>
              <a:t>                           Help establish SAS/LED with Autonomous practice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b="1" dirty="0"/>
              <a:t>                           Offer guidance for CESR applications</a:t>
            </a:r>
          </a:p>
          <a:p>
            <a:pPr>
              <a:lnSpc>
                <a:spcPct val="110000"/>
              </a:lnSpc>
            </a:pPr>
            <a:r>
              <a:rPr lang="en-US" sz="1800" dirty="0"/>
              <a:t>Over 30 mentees in the 2</a:t>
            </a:r>
            <a:r>
              <a:rPr lang="en-US" sz="1800" baseline="30000" dirty="0"/>
              <a:t>nd</a:t>
            </a:r>
            <a:r>
              <a:rPr lang="en-US" sz="1800" dirty="0"/>
              <a:t> year, All for CESR</a:t>
            </a:r>
          </a:p>
          <a:p>
            <a:pPr>
              <a:lnSpc>
                <a:spcPct val="110000"/>
              </a:lnSpc>
            </a:pPr>
            <a:r>
              <a:rPr lang="en-US" sz="1800" dirty="0"/>
              <a:t>Informal mentoring &amp; guidance</a:t>
            </a:r>
          </a:p>
          <a:p>
            <a:pPr>
              <a:lnSpc>
                <a:spcPct val="110000"/>
              </a:lnSpc>
            </a:pPr>
            <a:r>
              <a:rPr lang="en-US" sz="1800" dirty="0"/>
              <a:t>Supported totally by Tim O’Brien &amp; BAUS</a:t>
            </a:r>
          </a:p>
          <a:p>
            <a:pPr>
              <a:lnSpc>
                <a:spcPct val="110000"/>
              </a:lnSpc>
            </a:pPr>
            <a:r>
              <a:rPr lang="en-US" sz="1800" dirty="0"/>
              <a:t>2year results to be presented at Annual meeting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2B4E49C-E7B4-4F6A-8B93-646A0E241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927" t="72411" b="10341"/>
          <a:stretch/>
        </p:blipFill>
        <p:spPr>
          <a:xfrm>
            <a:off x="11494523" y="2664767"/>
            <a:ext cx="635958" cy="764233"/>
          </a:xfrm>
          <a:custGeom>
            <a:avLst/>
            <a:gdLst>
              <a:gd name="connsiteX0" fmla="*/ 0 w 984308"/>
              <a:gd name="connsiteY0" fmla="*/ 0 h 1182847"/>
              <a:gd name="connsiteX1" fmla="*/ 984308 w 984308"/>
              <a:gd name="connsiteY1" fmla="*/ 0 h 1182847"/>
              <a:gd name="connsiteX2" fmla="*/ 984308 w 984308"/>
              <a:gd name="connsiteY2" fmla="*/ 1161661 h 1182847"/>
              <a:gd name="connsiteX3" fmla="*/ 966627 w 984308"/>
              <a:gd name="connsiteY3" fmla="*/ 1165915 h 1182847"/>
              <a:gd name="connsiteX4" fmla="*/ 787132 w 984308"/>
              <a:gd name="connsiteY4" fmla="*/ 1182847 h 1182847"/>
              <a:gd name="connsiteX5" fmla="*/ 48601 w 984308"/>
              <a:gd name="connsiteY5" fmla="*/ 815395 h 1182847"/>
              <a:gd name="connsiteX6" fmla="*/ 0 w 984308"/>
              <a:gd name="connsiteY6" fmla="*/ 731606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4308" h="1182847">
                <a:moveTo>
                  <a:pt x="0" y="0"/>
                </a:moveTo>
                <a:lnTo>
                  <a:pt x="984308" y="0"/>
                </a:lnTo>
                <a:lnTo>
                  <a:pt x="984308" y="1161661"/>
                </a:lnTo>
                <a:lnTo>
                  <a:pt x="966627" y="1165915"/>
                </a:lnTo>
                <a:cubicBezTo>
                  <a:pt x="908648" y="1177017"/>
                  <a:pt x="848618" y="1182847"/>
                  <a:pt x="787132" y="1182847"/>
                </a:cubicBezTo>
                <a:cubicBezTo>
                  <a:pt x="479703" y="1182847"/>
                  <a:pt x="208655" y="1037089"/>
                  <a:pt x="48601" y="815395"/>
                </a:cubicBezTo>
                <a:lnTo>
                  <a:pt x="0" y="731606"/>
                </a:lnTo>
                <a:close/>
              </a:path>
            </a:pathLst>
          </a:cu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6528FBF-1727-4546-8131-BA22ED8B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3" t="81531" r="19879"/>
          <a:stretch/>
        </p:blipFill>
        <p:spPr>
          <a:xfrm>
            <a:off x="8887626" y="5982056"/>
            <a:ext cx="1192806" cy="875944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32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ABC4B-CE14-4A0D-B119-6C1F2E171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22364"/>
            <a:ext cx="7772400" cy="919379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CESR: The current pathway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84D88A-4CA7-418D-94C0-E56EED04A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240996"/>
            <a:ext cx="6858000" cy="4385272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Determined by legislation which says                       ‘equivalent to CCT’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Equivalence to the curriculum in place at the time of application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Dual running of curricula agreed until Aug 2023; Applicants can choose either old or new curriculum, but cannot switch between the two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Applicant must show that they have gained the competencies originally and that they are maintaining them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Currency of evidence – 6 years (see </a:t>
            </a:r>
            <a:r>
              <a:rPr lang="en-GB"/>
              <a:t>GMC Policy)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686456-27F2-45A4-9657-442262A40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726" y="246063"/>
            <a:ext cx="2251914" cy="677046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0997387-D17B-4883-99C0-182BBF141DC2}"/>
              </a:ext>
            </a:extLst>
          </p:cNvPr>
          <p:cNvCxnSpPr/>
          <p:nvPr/>
        </p:nvCxnSpPr>
        <p:spPr>
          <a:xfrm>
            <a:off x="1524000" y="1122363"/>
            <a:ext cx="9144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464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1EF7-D363-7444-AFD7-BC7203C80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28369"/>
          </a:xfrm>
        </p:spPr>
        <p:txBody>
          <a:bodyPr/>
          <a:lstStyle/>
          <a:p>
            <a:r>
              <a:rPr lang="en-US" dirty="0"/>
              <a:t>Background: GIRFT for CESR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D0F14-B99F-FF47-998F-83A964CC7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19881"/>
            <a:ext cx="5181600" cy="4657082"/>
          </a:xfrm>
        </p:spPr>
        <p:txBody>
          <a:bodyPr>
            <a:normAutofit fontScale="92500" lnSpcReduction="20000"/>
          </a:bodyPr>
          <a:lstStyle/>
          <a:p>
            <a:r>
              <a:rPr lang="en-GB" b="1" u="sng" dirty="0"/>
              <a:t>PROBLEMS NOTICED</a:t>
            </a:r>
          </a:p>
          <a:p>
            <a:endParaRPr lang="en-GB" dirty="0"/>
          </a:p>
          <a:p>
            <a:r>
              <a:rPr lang="en-GB" dirty="0"/>
              <a:t>Applications (£ 1676 per application)</a:t>
            </a:r>
          </a:p>
          <a:p>
            <a:r>
              <a:rPr lang="en-GB" dirty="0"/>
              <a:t>Appeals from 1700- 2500</a:t>
            </a:r>
          </a:p>
          <a:p>
            <a:r>
              <a:rPr lang="en-GB" dirty="0"/>
              <a:t>Often IMGs, many “BAME”</a:t>
            </a:r>
          </a:p>
          <a:p>
            <a:r>
              <a:rPr lang="en-GB" dirty="0"/>
              <a:t>Re-applications </a:t>
            </a:r>
          </a:p>
          <a:p>
            <a:r>
              <a:rPr lang="en-GB" dirty="0"/>
              <a:t>Time lag: applications &amp; results</a:t>
            </a:r>
          </a:p>
          <a:p>
            <a:r>
              <a:rPr lang="en-GB" dirty="0"/>
              <a:t>Process being re-hauled, but legislation required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06B77-2AFA-AB44-AA87-8F3F4572B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19881"/>
            <a:ext cx="5181600" cy="4657082"/>
          </a:xfrm>
        </p:spPr>
        <p:txBody>
          <a:bodyPr>
            <a:normAutofit fontScale="92500" lnSpcReduction="20000"/>
          </a:bodyPr>
          <a:lstStyle/>
          <a:p>
            <a:r>
              <a:rPr lang="en-GB" b="1" u="sng" dirty="0"/>
              <a:t>BENEFITS</a:t>
            </a:r>
          </a:p>
          <a:p>
            <a:endParaRPr lang="en-GB" dirty="0"/>
          </a:p>
          <a:p>
            <a:r>
              <a:rPr lang="en-GB" dirty="0"/>
              <a:t>Shortage of doctors</a:t>
            </a:r>
          </a:p>
          <a:p>
            <a:r>
              <a:rPr lang="en-GB" dirty="0"/>
              <a:t>Benefit to the NHS</a:t>
            </a:r>
          </a:p>
          <a:p>
            <a:r>
              <a:rPr lang="en-GB" dirty="0"/>
              <a:t>Helps immigrants</a:t>
            </a:r>
          </a:p>
          <a:p>
            <a:r>
              <a:rPr lang="en-GB" dirty="0"/>
              <a:t>Good for Ethnic minorities</a:t>
            </a:r>
          </a:p>
          <a:p>
            <a:r>
              <a:rPr lang="en-GB" dirty="0"/>
              <a:t>Substantive appointments</a:t>
            </a:r>
          </a:p>
          <a:p>
            <a:r>
              <a:rPr lang="en-GB" dirty="0"/>
              <a:t>Better work life balance if more doctors</a:t>
            </a:r>
          </a:p>
          <a:p>
            <a:r>
              <a:rPr lang="en-GB" dirty="0"/>
              <a:t>Fairness</a:t>
            </a:r>
          </a:p>
          <a:p>
            <a:r>
              <a:rPr lang="en-GB" dirty="0"/>
              <a:t>Feather in GMC cap</a:t>
            </a:r>
          </a:p>
        </p:txBody>
      </p:sp>
    </p:spTree>
    <p:extLst>
      <p:ext uri="{BB962C8B-B14F-4D97-AF65-F5344CB8AC3E}">
        <p14:creationId xmlns:p14="http://schemas.microsoft.com/office/powerpoint/2010/main" val="469981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3A3AA-DEF6-A840-85EE-5268BC854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51787"/>
          </a:xfrm>
        </p:spPr>
        <p:txBody>
          <a:bodyPr/>
          <a:lstStyle/>
          <a:p>
            <a:r>
              <a:rPr lang="en-US" dirty="0"/>
              <a:t>JAN 28, 2022:  Great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1BF24-CDFD-7845-9956-F161860673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b="1" u="sng" dirty="0" err="1"/>
              <a:t>BrainstormING</a:t>
            </a:r>
            <a:r>
              <a:rPr lang="en-GB" b="1" u="sng" dirty="0"/>
              <a:t>:</a:t>
            </a:r>
          </a:p>
          <a:p>
            <a:r>
              <a:rPr lang="en-GB" dirty="0"/>
              <a:t>GMC</a:t>
            </a:r>
          </a:p>
          <a:p>
            <a:r>
              <a:rPr lang="en-GB" dirty="0"/>
              <a:t>RCS/JCST</a:t>
            </a:r>
          </a:p>
          <a:p>
            <a:r>
              <a:rPr lang="en-GB" dirty="0"/>
              <a:t>SAC</a:t>
            </a:r>
          </a:p>
          <a:p>
            <a:r>
              <a:rPr lang="en-GB" dirty="0"/>
              <a:t>WRES</a:t>
            </a:r>
          </a:p>
          <a:p>
            <a:r>
              <a:rPr lang="en-GB" dirty="0"/>
              <a:t>IBUS</a:t>
            </a:r>
          </a:p>
          <a:p>
            <a:r>
              <a:rPr lang="en-GB" dirty="0"/>
              <a:t>Urology GIRFT Lead</a:t>
            </a:r>
          </a:p>
          <a:p>
            <a:r>
              <a:rPr lang="en-GB" dirty="0"/>
              <a:t>BMA SASC</a:t>
            </a:r>
          </a:p>
          <a:p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4E35FB2-B873-5FD1-5DB3-12A9FF6967E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9832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8E7E9-5843-4CE7-9B88-2BA019B98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553" y="100255"/>
            <a:ext cx="7474172" cy="814374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/>
              <a:t>CESR Challenges: Joe Philip IBUS/BAUS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10F28-DD78-4BC6-B404-135558EB9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087" y="1127759"/>
            <a:ext cx="4242817" cy="5629985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Service/ Training</a:t>
            </a:r>
          </a:p>
          <a:p>
            <a:r>
              <a:rPr lang="en-GB" sz="1800" b="1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Time Duration Limitation</a:t>
            </a: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Evidence restricted to 6 years.</a:t>
            </a:r>
          </a:p>
          <a:p>
            <a:pPr indent="0">
              <a:buNone/>
            </a:pP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Most CESR applicants have a longer route before application</a:t>
            </a:r>
          </a:p>
          <a:p>
            <a:pPr indent="0">
              <a:buNone/>
            </a:pP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Ce</a:t>
            </a: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iling of 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</a:t>
            </a: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years could be considered, like CCT.</a:t>
            </a:r>
          </a:p>
          <a:p>
            <a:pPr marL="457200"/>
            <a:r>
              <a:rPr lang="en-GB" sz="1800" b="1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Working in 3 units</a:t>
            </a: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</a:t>
            </a:r>
          </a:p>
          <a:p>
            <a:pPr indent="0">
              <a:buNone/>
            </a:pP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Honorary contract: need to complete 6 months full-time. </a:t>
            </a:r>
          </a:p>
          <a:p>
            <a:pPr indent="0">
              <a:buNone/>
            </a:pP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witching trusts are challenging, very expensive</a:t>
            </a:r>
          </a:p>
          <a:p>
            <a:pPr indent="0">
              <a:buNone/>
            </a:pPr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-uprooting family, expensive (visa costs), worrisome (base job safety). </a:t>
            </a:r>
            <a:endParaRPr lang="en-GB" sz="13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6B546EC-C4C1-4A72-BC7E-EFAC53C26272}"/>
              </a:ext>
            </a:extLst>
          </p:cNvPr>
          <p:cNvSpPr txBox="1">
            <a:spLocks/>
          </p:cNvSpPr>
          <p:nvPr/>
        </p:nvSpPr>
        <p:spPr>
          <a:xfrm>
            <a:off x="6388608" y="914629"/>
            <a:ext cx="5218176" cy="5470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/>
            <a:r>
              <a:rPr lang="en-GB" sz="1800" b="1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OTHER ISSUES</a:t>
            </a:r>
          </a:p>
          <a:p>
            <a:pPr marL="457200"/>
            <a:r>
              <a:rPr lang="en-GB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Vari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able </a:t>
            </a:r>
            <a:r>
              <a:rPr lang="en-GB" sz="18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support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from within departments from CD, supervisors </a:t>
            </a:r>
          </a:p>
          <a:p>
            <a:pPr marL="457200"/>
            <a:r>
              <a:rPr lang="en-GB" sz="18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Sub-specialties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not available in DGHs </a:t>
            </a:r>
          </a:p>
          <a:p>
            <a:pPr indent="0">
              <a:buNone/>
            </a:pP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en-GB" sz="18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e.g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Paediatrics, Andrology, FNUU</a:t>
            </a:r>
          </a:p>
          <a:p>
            <a:pPr marL="457200"/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Excel </a:t>
            </a:r>
            <a:r>
              <a:rPr lang="en-GB" sz="18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Log book 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acceptable?</a:t>
            </a:r>
          </a:p>
          <a:p>
            <a:pPr marL="457200"/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Protected </a:t>
            </a:r>
            <a:r>
              <a:rPr lang="en-GB" sz="18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theatre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lists &amp; Specialist Clinics.</a:t>
            </a:r>
          </a:p>
          <a:p>
            <a:pPr marL="457200"/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NHS Trusts do not have ability to </a:t>
            </a:r>
            <a:r>
              <a:rPr lang="en-GB" sz="18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count</a:t>
            </a:r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SAS/LED workload</a:t>
            </a:r>
          </a:p>
        </p:txBody>
      </p:sp>
    </p:spTree>
    <p:extLst>
      <p:ext uri="{BB962C8B-B14F-4D97-AF65-F5344CB8AC3E}">
        <p14:creationId xmlns:p14="http://schemas.microsoft.com/office/powerpoint/2010/main" val="213613335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8E7E9-5843-4CE7-9B88-2BA019B98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553" y="100255"/>
            <a:ext cx="7474172" cy="814374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/>
              <a:t>CESR Challenges: Joe Philip IBUS/UROL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10F28-DD78-4BC6-B404-135558EB9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135" y="0"/>
            <a:ext cx="4547799" cy="6757745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Mentoring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BAUS </a:t>
            </a:r>
            <a:r>
              <a:rPr lang="en-GB" sz="1800" dirty="0">
                <a:solidFill>
                  <a:srgbClr val="201F1E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working group for Project SAS &amp; Nitin</a:t>
            </a:r>
            <a:endParaRPr lang="en-GB" sz="1800" dirty="0">
              <a:effectLst/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Courses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Lac</a:t>
            </a:r>
            <a:r>
              <a:rPr lang="en-GB" sz="18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 of Mandatory course List.</a:t>
            </a:r>
            <a:endParaRPr lang="en-GB" sz="1800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Should Mandatory Courses be reviewed?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S</a:t>
            </a:r>
            <a:r>
              <a:rPr lang="en-GB" sz="18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ome Courses are expensive.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O</a:t>
            </a:r>
            <a:r>
              <a:rPr lang="en-GB" sz="18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ften SAS doctors do not have the  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GB" sz="18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leave budget to enable this</a:t>
            </a:r>
            <a:endParaRPr lang="en-GB" sz="1800" dirty="0">
              <a:effectLst/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6B546EC-C4C1-4A72-BC7E-EFAC53C26272}"/>
              </a:ext>
            </a:extLst>
          </p:cNvPr>
          <p:cNvSpPr txBox="1">
            <a:spLocks/>
          </p:cNvSpPr>
          <p:nvPr/>
        </p:nvSpPr>
        <p:spPr>
          <a:xfrm>
            <a:off x="6352032" y="829781"/>
            <a:ext cx="4986528" cy="5331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100" b="1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Publications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900" b="1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x2 </a:t>
            </a:r>
            <a:r>
              <a:rPr lang="en-GB" sz="19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as first author in reputable journal. Considered mandatory for SAS but not for Trainees?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100" b="1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Other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1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GMC</a:t>
            </a:r>
            <a:r>
              <a:rPr lang="en-GB" sz="21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faculty could provide more detailed feedback to applicants.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1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FR</a:t>
            </a:r>
            <a:r>
              <a:rPr lang="en-GB" sz="21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CS (Urol). INT is not considered for CESR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9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Application Fee</a:t>
            </a:r>
            <a:r>
              <a:rPr lang="en-GB" sz="21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is high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1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en-GB" sz="2100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en-GB" sz="21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tudy leave budget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1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en-GB" sz="2100" dirty="0">
                <a:solidFill>
                  <a:srgbClr val="22222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Lower</a:t>
            </a:r>
            <a:r>
              <a:rPr lang="en-GB" sz="2100" dirty="0">
                <a:solidFill>
                  <a:srgbClr val="222222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comparative salary.</a:t>
            </a:r>
            <a:endParaRPr lang="en-GB" sz="2100" dirty="0">
              <a:effectLst/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457200"/>
            <a:endParaRPr lang="en-GB" sz="1800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863140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C3B8C6B-63CA-4384-8059-2036BE520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mpty orange chairs forming a circle">
            <a:extLst>
              <a:ext uri="{FF2B5EF4-FFF2-40B4-BE49-F238E27FC236}">
                <a16:creationId xmlns:a16="http://schemas.microsoft.com/office/drawing/2014/main" id="{CC419738-BFDC-15FC-DD1A-32AF2E3933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997" r="40867" b="-2"/>
          <a:stretch/>
        </p:blipFill>
        <p:spPr>
          <a:xfrm>
            <a:off x="20" y="10"/>
            <a:ext cx="402474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71B03AA-C0EB-4104-84F8-E1AB8BFBE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4761" y="-2"/>
            <a:ext cx="81313" cy="6858002"/>
          </a:xfrm>
          <a:prstGeom prst="rect">
            <a:avLst/>
          </a:prstGeom>
          <a:gradFill flip="none" rotWithShape="1">
            <a:gsLst>
              <a:gs pos="84000">
                <a:srgbClr val="B5B5B5"/>
              </a:gs>
              <a:gs pos="60159">
                <a:srgbClr val="D5D5D5"/>
              </a:gs>
              <a:gs pos="50447">
                <a:srgbClr val="E6E6E6"/>
              </a:gs>
              <a:gs pos="44260">
                <a:srgbClr val="D5D5D5"/>
              </a:gs>
              <a:gs pos="15928">
                <a:srgbClr val="B5B5B5"/>
              </a:gs>
              <a:gs pos="7000">
                <a:srgbClr val="8A8A8A"/>
              </a:gs>
              <a:gs pos="0">
                <a:srgbClr val="BBBBBB"/>
              </a:gs>
              <a:gs pos="93000">
                <a:srgbClr val="8A8A8A"/>
              </a:gs>
              <a:gs pos="100000">
                <a:srgbClr val="BBBBB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9C2B723-6C2F-49DE-A429-50BDFD1AD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A5BFA9-4D62-38D6-1D05-805031A4A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050" y="618517"/>
            <a:ext cx="6672886" cy="1596177"/>
          </a:xfrm>
        </p:spPr>
        <p:txBody>
          <a:bodyPr>
            <a:normAutofit/>
          </a:bodyPr>
          <a:lstStyle/>
          <a:p>
            <a:r>
              <a:rPr lang="en-US" dirty="0"/>
              <a:t>So far &amp; the future: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D7224-205C-B85F-6A22-F31630690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5048" y="2367092"/>
            <a:ext cx="6672887" cy="342410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FIRST meeting IN JAN22</a:t>
            </a:r>
          </a:p>
          <a:p>
            <a:pPr>
              <a:lnSpc>
                <a:spcPct val="110000"/>
              </a:lnSpc>
            </a:pPr>
            <a:r>
              <a:rPr lang="en-US" dirty="0"/>
              <a:t>A smaller group: Urology GIRFT Lead, IBUS Chair, Ex-SAC Chair</a:t>
            </a:r>
          </a:p>
          <a:p>
            <a:pPr>
              <a:lnSpc>
                <a:spcPct val="110000"/>
              </a:lnSpc>
            </a:pPr>
            <a:r>
              <a:rPr lang="en-US" b="1" dirty="0"/>
              <a:t>Joe Philip, JOHN MCGRATH &amp; PHILIP CORNFORD</a:t>
            </a:r>
          </a:p>
          <a:p>
            <a:pPr>
              <a:lnSpc>
                <a:spcPct val="110000"/>
              </a:lnSpc>
            </a:pPr>
            <a:r>
              <a:rPr lang="en-US" dirty="0"/>
              <a:t>DRAFT GIRFT Elective Recovery plan: Ideas put forward for consideration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Every specialty could adopt a similar direction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19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9506-DAD8-6602-502E-9FE0D175E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Outside the box: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41DA-34B1-F645-7054-11939750A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MORE must BE DONE - Colleges &amp; Consultants</a:t>
            </a:r>
          </a:p>
          <a:p>
            <a:r>
              <a:rPr lang="en-US" dirty="0"/>
              <a:t>Employ Reviewers (not freebies) for applications before submission</a:t>
            </a:r>
          </a:p>
          <a:p>
            <a:r>
              <a:rPr lang="en-US" dirty="0"/>
              <a:t>Speed up process &amp; KINKS </a:t>
            </a:r>
            <a:r>
              <a:rPr lang="en-US"/>
              <a:t>IN PATHWAYS</a:t>
            </a:r>
            <a:endParaRPr lang="en-US" dirty="0"/>
          </a:p>
          <a:p>
            <a:endParaRPr lang="en-US" dirty="0"/>
          </a:p>
          <a:p>
            <a:r>
              <a:rPr lang="en-US" dirty="0"/>
              <a:t>Liaise with SOSFH HEE: Govt support would help massively</a:t>
            </a:r>
          </a:p>
          <a:p>
            <a:r>
              <a:rPr lang="en-US" dirty="0"/>
              <a:t>Loosening up of Indicative numbers &amp; such</a:t>
            </a:r>
          </a:p>
          <a:p>
            <a:r>
              <a:rPr lang="en-US" dirty="0"/>
              <a:t>Consider subspecialist registration in specific areas of practice</a:t>
            </a:r>
          </a:p>
          <a:p>
            <a:r>
              <a:rPr lang="en-US" dirty="0"/>
              <a:t>Offer time LIMITED Specialist Registration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429906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661</Words>
  <Application>Microsoft Macintosh PowerPoint</Application>
  <PresentationFormat>Widescreen</PresentationFormat>
  <Paragraphs>112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Tw Cen MT</vt:lpstr>
      <vt:lpstr>Droplet</vt:lpstr>
      <vt:lpstr>SAS@BAUS &amp; GIRFT for CESR</vt:lpstr>
      <vt:lpstr>SAS@BAUS</vt:lpstr>
      <vt:lpstr>CESR: The current pathway</vt:lpstr>
      <vt:lpstr>Background: GIRFT for CESR</vt:lpstr>
      <vt:lpstr>JAN 28, 2022:  Great Response</vt:lpstr>
      <vt:lpstr>CESR Challenges: Joe Philip IBUS/BAUS</vt:lpstr>
      <vt:lpstr>CESR Challenges: Joe Philip IBUS/UROL</vt:lpstr>
      <vt:lpstr>So far &amp; the future:</vt:lpstr>
      <vt:lpstr>Outside the box:</vt:lpstr>
      <vt:lpstr>Bottom Line: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 Shrotri</dc:creator>
  <cp:lastModifiedBy>nitin shrotri</cp:lastModifiedBy>
  <cp:revision>61</cp:revision>
  <dcterms:created xsi:type="dcterms:W3CDTF">2022-01-25T18:03:38Z</dcterms:created>
  <dcterms:modified xsi:type="dcterms:W3CDTF">2022-04-29T12:10:44Z</dcterms:modified>
</cp:coreProperties>
</file>