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75" r:id="rId4"/>
    <p:sldId id="263" r:id="rId5"/>
    <p:sldId id="264" r:id="rId6"/>
    <p:sldId id="265" r:id="rId7"/>
    <p:sldId id="269" r:id="rId8"/>
    <p:sldId id="257" r:id="rId9"/>
    <p:sldId id="258" r:id="rId10"/>
    <p:sldId id="259" r:id="rId11"/>
    <p:sldId id="260" r:id="rId12"/>
    <p:sldId id="268" r:id="rId13"/>
    <p:sldId id="276" r:id="rId14"/>
    <p:sldId id="271" r:id="rId15"/>
    <p:sldId id="277" r:id="rId16"/>
    <p:sldId id="278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5"/>
    <p:restoredTop sz="95840"/>
  </p:normalViewPr>
  <p:slideViewPr>
    <p:cSldViewPr snapToGrid="0" snapToObjects="1">
      <p:cViewPr varScale="1">
        <p:scale>
          <a:sx n="67" d="100"/>
          <a:sy n="67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65201-FEFF-9843-BA98-19179A05FD05}" type="datetimeFigureOut">
              <a:rPr lang="en-US" smtClean="0"/>
              <a:t>3/19/22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0506C-9658-9141-A510-AE144D4E0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F325B-2B42-F547-8C48-E37713AA9D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4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F325B-2B42-F547-8C48-E37713AA9D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44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F325B-2B42-F547-8C48-E37713AA9D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9146-0321-A447-931C-11C6C144F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5A4AA-38B3-7F46-B244-48DB47E86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6487B-9FCF-404D-B23C-9FF57ADB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7307E-1524-A742-97AD-BC7EFBCD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3153B-6427-7141-A8F7-4B7555EE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9D14-1C1A-2B41-9319-78798DEA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7129B-6EB9-C14A-A2AD-0AA626F2C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B7A90-295C-514D-95C0-BAB7AC93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2FCD-4311-6540-91FC-B436E935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705D-26C4-134C-877F-6A6FA7297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31128-B3CE-5E46-8190-5D2B27BE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63EB5-F069-F34C-8508-885B4B025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059EC-08C7-7544-B35E-753B2AF0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24D7E-6A54-CD42-BBEB-695B5189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6FA07-F875-0341-AC2E-FE769691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2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EDD7-18EF-794D-B061-D451298D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58DB1-C56C-DE48-A3E1-BC58BBFA2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BA46E-45F4-0242-A526-0F874BDF8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13920-68CB-9347-BD4A-9E4CFB4B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52E8B-86CD-4B44-AB55-58F2B646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3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CEEA-C942-8242-B481-2BC81679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E01F6-3E89-CB47-A51B-AC6D98D7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E9BEA-50B7-384E-A11C-4EC3DE68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B4DDD-69EC-FB4A-81BE-E91C6C72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8DB1-6240-B942-8F29-76E3E278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7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EE7A-5C98-3445-9893-779519BE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CB6A8-D9C7-FE46-B18E-28177A1D3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99FBF-F1F9-5B45-B04C-300B05CDD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659F3-B486-3D41-AB48-E527676DD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B43AD-7FD4-B84B-9C00-0F6B4B8C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81659-716A-AF48-A77C-8ED7A09F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7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C5E1-5780-724B-B77C-7D8D41D7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C9573-0F44-4944-A531-DBD382C4C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FFDEF-4BC2-4E40-85D7-E805A72AB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95349-A41E-454B-987A-45CCC8B68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BD2F7-B30C-0844-9F27-00C974F5C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2A33B3-2F5F-6B48-8119-B1AB25B3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3E11A-1BC6-B44B-910A-2D7BBABE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6AE6E-DA6B-D744-84C3-961CBBF1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7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1FD3-146B-E740-A64B-2CE4D0609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CECB56-8023-7244-A231-D47A926AF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90984-07E0-904A-8145-000747EE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7901B-0149-CD4E-AFBC-DEEB041A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1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898FB-7F16-4740-B172-3B286557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0516F-43FF-3248-B6D3-5ECB69FD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34CDA-4D32-9945-8B80-0D84E7CD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191C-788D-3F40-A4AE-B0D728B3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6FC5D-4988-934D-8341-A78AF885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70F67-2008-2544-8F9E-9BFDB2A3A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B1836-F9AE-9643-BA3C-EF0CD071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B0404-AE37-BF4F-A7B0-673D2E71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E2F58-D316-2E4E-B23E-51733F6D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4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9818-E723-854C-B362-C731D218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7979ED-FB47-0D4B-9D2A-2417276A5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946B6-7C39-CC43-A571-BC6F2BDE3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845C5-290B-5A4E-8533-E646B1AB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5D35B-499C-4748-847F-51F279B1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90A6D-DF99-504C-8B46-67926CCE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9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71E8F-7B82-E948-88CF-B9594380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66105-9075-0E4B-AF11-3D76D09E2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FE6F3-9875-1844-A84F-F6FFEFE6E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79BE7-B599-AD44-809E-10B870C99D66}" type="datetimeFigureOut">
              <a:rPr lang="en-US" smtClean="0"/>
              <a:t>3/19/22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2FE0-7727-B641-B5B9-4E938275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6BAEB-1C76-B942-8B2F-C69BC41D9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16FD7-64F9-6640-8C0D-F9D88A7A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3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2D432-D8BF-844C-ACDC-07181B86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 fontScale="92500" lnSpcReduction="20000"/>
          </a:bodyPr>
          <a:lstStyle/>
          <a:p>
            <a:endParaRPr lang="en-US" sz="2000" dirty="0">
              <a:solidFill>
                <a:srgbClr val="080808"/>
              </a:solidFill>
            </a:endParaRPr>
          </a:p>
          <a:p>
            <a:r>
              <a:rPr lang="en-US" sz="2800" dirty="0">
                <a:solidFill>
                  <a:srgbClr val="080808"/>
                </a:solidFill>
              </a:rPr>
              <a:t>Nitin Shrotri</a:t>
            </a:r>
          </a:p>
          <a:p>
            <a:r>
              <a:rPr lang="en-US" sz="2800" dirty="0">
                <a:solidFill>
                  <a:srgbClr val="080808"/>
                </a:solidFill>
              </a:rPr>
              <a:t>@</a:t>
            </a:r>
            <a:r>
              <a:rPr lang="en-US" sz="2800" dirty="0" err="1">
                <a:solidFill>
                  <a:srgbClr val="080808"/>
                </a:solidFill>
              </a:rPr>
              <a:t>PeaPeaspot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ED3D1-C02F-C74B-B17B-22653224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 fontScale="90000"/>
          </a:bodyPr>
          <a:lstStyle/>
          <a:p>
            <a:r>
              <a:rPr lang="en-US" sz="3600" dirty="0">
                <a:solidFill>
                  <a:srgbClr val="080808"/>
                </a:solidFill>
              </a:rPr>
              <a:t>SAS@BAUS</a:t>
            </a:r>
            <a:br>
              <a:rPr lang="en-US" sz="3600" dirty="0">
                <a:solidFill>
                  <a:srgbClr val="080808"/>
                </a:solidFill>
              </a:rPr>
            </a:br>
            <a:r>
              <a:rPr lang="en-US" sz="3600" dirty="0">
                <a:solidFill>
                  <a:srgbClr val="080808"/>
                </a:solidFill>
              </a:rPr>
              <a:t>Beginning to Now</a:t>
            </a:r>
            <a:br>
              <a:rPr lang="en-US" sz="3600" dirty="0">
                <a:solidFill>
                  <a:srgbClr val="080808"/>
                </a:solidFill>
              </a:rPr>
            </a:br>
            <a:br>
              <a:rPr lang="en-US" sz="3600" dirty="0">
                <a:solidFill>
                  <a:srgbClr val="080808"/>
                </a:solidFill>
              </a:rPr>
            </a:br>
            <a:r>
              <a:rPr lang="en-US" sz="3600" dirty="0">
                <a:solidFill>
                  <a:srgbClr val="080808"/>
                </a:solidFill>
              </a:rPr>
              <a:t>&amp;</a:t>
            </a:r>
            <a:br>
              <a:rPr lang="en-US" sz="3600" dirty="0">
                <a:solidFill>
                  <a:srgbClr val="080808"/>
                </a:solidFill>
              </a:rPr>
            </a:br>
            <a:r>
              <a:rPr lang="en-US" sz="3600" dirty="0">
                <a:solidFill>
                  <a:srgbClr val="080808"/>
                </a:solidFill>
              </a:rPr>
              <a:t>GIRFT for CESR</a:t>
            </a:r>
            <a:br>
              <a:rPr lang="en-US" sz="3600" dirty="0">
                <a:solidFill>
                  <a:srgbClr val="080808"/>
                </a:solidFill>
              </a:rPr>
            </a:b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3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A39-E8FC-2A41-965D-3963ED13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What we need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6DDE1-ACE3-AB4D-B06A-E3A8C31E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/>
              <a:t>Continued support from all</a:t>
            </a:r>
          </a:p>
          <a:p>
            <a:r>
              <a:rPr lang="en-US" sz="2400" dirty="0"/>
              <a:t>Mentors</a:t>
            </a:r>
          </a:p>
          <a:p>
            <a:r>
              <a:rPr lang="en-US" sz="2400" dirty="0"/>
              <a:t>Mentees</a:t>
            </a:r>
          </a:p>
          <a:p>
            <a:r>
              <a:rPr lang="en-US" sz="2400" dirty="0"/>
              <a:t>Contract</a:t>
            </a:r>
          </a:p>
          <a:p>
            <a:r>
              <a:rPr lang="en-US" sz="2400" dirty="0"/>
              <a:t>Ensure Feedback</a:t>
            </a:r>
          </a:p>
          <a:p>
            <a:r>
              <a:rPr lang="en-US" sz="2400" dirty="0"/>
              <a:t>Comms with Clinical Leads</a:t>
            </a:r>
          </a:p>
          <a:p>
            <a:r>
              <a:rPr lang="en-US" sz="2400" dirty="0"/>
              <a:t>TSOB and Jo </a:t>
            </a:r>
            <a:r>
              <a:rPr lang="en-US" sz="2400" dirty="0" err="1"/>
              <a:t>Cresswell</a:t>
            </a:r>
            <a:r>
              <a:rPr lang="en-US" sz="2400" dirty="0"/>
              <a:t> BAUS President and VP</a:t>
            </a:r>
          </a:p>
          <a:p>
            <a:r>
              <a:rPr lang="en-US" sz="2400" dirty="0"/>
              <a:t>Beverly Tomkins &amp; BAUS Admin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558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418B4-DBF9-114A-8CC0-145148FF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Plans for 21-22 guiding 30 mentees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2CA0-871F-8C43-B6FD-18AB3BB1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US" sz="2000" dirty="0"/>
              <a:t>Semi-formal contract set up</a:t>
            </a:r>
          </a:p>
          <a:p>
            <a:r>
              <a:rPr lang="en-US" sz="2000" dirty="0"/>
              <a:t>Leads for activities-interaction</a:t>
            </a:r>
          </a:p>
          <a:p>
            <a:r>
              <a:rPr lang="en-US" sz="2000" dirty="0"/>
              <a:t>BAUS membership</a:t>
            </a:r>
          </a:p>
          <a:p>
            <a:r>
              <a:rPr lang="en-US" sz="2000" dirty="0"/>
              <a:t>Regular meetings calendar: Training vs CESR, FRCS </a:t>
            </a:r>
            <a:r>
              <a:rPr lang="en-US" sz="2000" dirty="0" err="1"/>
              <a:t>Urol</a:t>
            </a:r>
            <a:r>
              <a:rPr lang="en-US" sz="2000" dirty="0"/>
              <a:t>, Research, Info on Sponsorship schemes</a:t>
            </a:r>
          </a:p>
          <a:p>
            <a:r>
              <a:rPr lang="en-US" sz="2000" dirty="0"/>
              <a:t>Feedback forms</a:t>
            </a:r>
          </a:p>
          <a:p>
            <a:r>
              <a:rPr lang="en-US" sz="2000" dirty="0"/>
              <a:t>Presentation of results at BAUS 22</a:t>
            </a:r>
          </a:p>
          <a:p>
            <a:r>
              <a:rPr lang="en-US" sz="2000" dirty="0"/>
              <a:t>Group photo Class of 21-22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1D692B8-E056-394C-A82C-A79462919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01" b="2"/>
          <a:stretch/>
        </p:blipFill>
        <p:spPr>
          <a:xfrm>
            <a:off x="6172090" y="1782981"/>
            <a:ext cx="4499672" cy="4361892"/>
          </a:xfrm>
          <a:prstGeom prst="rect">
            <a:avLst/>
          </a:prstGeom>
          <a:solidFill>
            <a:srgbClr val="FF0000"/>
          </a:solidFill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459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6B7A-4611-0C4E-B6A5-DDFC46D3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SAS@BAUS </a:t>
            </a:r>
            <a:br>
              <a:rPr lang="en-US" dirty="0"/>
            </a:br>
            <a:r>
              <a:rPr lang="en-US" dirty="0"/>
              <a:t>Monthly webinars</a:t>
            </a:r>
            <a:br>
              <a:rPr lang="en-US" dirty="0"/>
            </a:br>
            <a:r>
              <a:rPr lang="en-US" dirty="0"/>
              <a:t>Nov 21-April 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CFEC79-82A8-274A-837A-AEEE6D1AC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6884" y="133350"/>
            <a:ext cx="4257316" cy="67246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B2D5E-A1CA-6C45-B106-EDEFDC250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An instructive webinar on the 3</a:t>
            </a:r>
            <a:r>
              <a:rPr lang="en-US" sz="2000" baseline="30000" dirty="0"/>
              <a:t>rd</a:t>
            </a:r>
            <a:r>
              <a:rPr lang="en-US" sz="2000" dirty="0"/>
              <a:t> Wednesday of every month on a topic of relevance has been arranged.</a:t>
            </a:r>
          </a:p>
          <a:p>
            <a:endParaRPr lang="en-US" sz="2000" dirty="0"/>
          </a:p>
          <a:p>
            <a:r>
              <a:rPr lang="en-US" sz="2000" dirty="0"/>
              <a:t>The first 3 are:</a:t>
            </a:r>
          </a:p>
          <a:p>
            <a:endParaRPr lang="en-US" sz="2000" dirty="0"/>
          </a:p>
          <a:p>
            <a:r>
              <a:rPr lang="en-US" sz="2000" dirty="0"/>
              <a:t>CESR for Urology: What has changed</a:t>
            </a:r>
          </a:p>
          <a:p>
            <a:r>
              <a:rPr lang="en-US" sz="2000" dirty="0"/>
              <a:t>Collaboration with BURST/Research</a:t>
            </a:r>
          </a:p>
          <a:p>
            <a:r>
              <a:rPr lang="en-US" sz="2000" dirty="0"/>
              <a:t>How to write a paper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34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868B-F6AC-894B-A713-1AF8C2AF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5850"/>
          </a:xfrm>
        </p:spPr>
        <p:txBody>
          <a:bodyPr/>
          <a:lstStyle/>
          <a:p>
            <a:r>
              <a:rPr lang="en-US" dirty="0"/>
              <a:t>SAS@BAUS </a:t>
            </a:r>
            <a:br>
              <a:rPr lang="en-US" dirty="0"/>
            </a:br>
            <a:r>
              <a:rPr lang="en-US" dirty="0"/>
              <a:t>Monthly webinars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56F7BC-3F21-2743-879D-959C7C2AC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4326" y="133350"/>
            <a:ext cx="3946074" cy="67246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BC492-22D5-8342-AD55-21BB00908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200" dirty="0"/>
              <a:t>The other 3 are: </a:t>
            </a:r>
          </a:p>
          <a:p>
            <a:endParaRPr lang="en-US" sz="2200" dirty="0"/>
          </a:p>
          <a:p>
            <a:r>
              <a:rPr lang="en-US" sz="2200" dirty="0"/>
              <a:t>GMC aspects of the CESR process</a:t>
            </a:r>
          </a:p>
          <a:p>
            <a:r>
              <a:rPr lang="en-US" sz="2200" dirty="0"/>
              <a:t>Managing Complaints</a:t>
            </a:r>
          </a:p>
          <a:p>
            <a:r>
              <a:rPr lang="en-US" sz="2200" dirty="0"/>
              <a:t>Education: Surgical Colleges and SAS doctors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1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FA14-A4B8-9A45-BF15-8D00016D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7B7F6-C5B5-134B-86E1-4D7EB66A8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 as a Pilot for other </a:t>
            </a:r>
            <a:r>
              <a:rPr lang="en-US" dirty="0" err="1"/>
              <a:t>specialities</a:t>
            </a:r>
            <a:endParaRPr lang="en-US" dirty="0"/>
          </a:p>
          <a:p>
            <a:r>
              <a:rPr lang="en-US" dirty="0"/>
              <a:t>GIRFT for CESR: Pilot project for Urology with the GMC, 1</a:t>
            </a:r>
            <a:r>
              <a:rPr lang="en-US" baseline="30000" dirty="0"/>
              <a:t>st</a:t>
            </a:r>
            <a:r>
              <a:rPr lang="en-US" dirty="0"/>
              <a:t> meeting held on 28/1/22</a:t>
            </a:r>
          </a:p>
          <a:p>
            <a:r>
              <a:rPr lang="en-US" dirty="0"/>
              <a:t>Formalize BMA support for this project </a:t>
            </a:r>
          </a:p>
          <a:p>
            <a:r>
              <a:rPr lang="en-US" dirty="0"/>
              <a:t>Interest shown by HEKSS and SAS Vascular Surgeons</a:t>
            </a:r>
          </a:p>
          <a:p>
            <a:r>
              <a:rPr lang="en-US" dirty="0"/>
              <a:t>Invite from HEESW to speak at the CESR Conference in May</a:t>
            </a:r>
          </a:p>
          <a:p>
            <a:r>
              <a:rPr lang="en-US" dirty="0"/>
              <a:t>Further engagement with WRES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6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6534-D743-3F42-9FC6-FAB23B75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819150"/>
          </a:xfrm>
        </p:spPr>
        <p:txBody>
          <a:bodyPr>
            <a:normAutofit fontScale="90000"/>
          </a:bodyPr>
          <a:lstStyle/>
          <a:p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GIRFT FOR CESR : </a:t>
            </a:r>
            <a:r>
              <a:rPr lang="en-GB" sz="3600" dirty="0"/>
              <a:t>22/11/2021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4838E-B880-C643-AAB7-F4A6FD835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750"/>
            <a:ext cx="10515600" cy="5129213"/>
          </a:xfrm>
        </p:spPr>
        <p:txBody>
          <a:bodyPr>
            <a:normAutofit fontScale="92500"/>
          </a:bodyPr>
          <a:lstStyle/>
          <a:p>
            <a:r>
              <a:rPr lang="en-GB" dirty="0"/>
              <a:t> </a:t>
            </a:r>
            <a:r>
              <a:rPr lang="en-GB" b="1" u="sng" dirty="0"/>
              <a:t>Aim: </a:t>
            </a:r>
            <a:endParaRPr lang="en-GB" dirty="0"/>
          </a:p>
          <a:p>
            <a:r>
              <a:rPr lang="en-GB" dirty="0"/>
              <a:t>GIRFT: highly commended national project with Leads in every speciality.</a:t>
            </a:r>
          </a:p>
          <a:p>
            <a:r>
              <a:rPr lang="en-GB" dirty="0"/>
              <a:t>Urology pass rate for CESR has decreased from 70% to 48% to 40% over the last three 5-year periods. </a:t>
            </a:r>
          </a:p>
          <a:p>
            <a:r>
              <a:rPr lang="en-GB" dirty="0"/>
              <a:t>Use GIRFT principles to improve the pathway by getting together a small group of interested/relevant individuals to take it forward as a pilot project.</a:t>
            </a:r>
          </a:p>
          <a:p>
            <a:endParaRPr lang="en-GB" dirty="0"/>
          </a:p>
          <a:p>
            <a:r>
              <a:rPr lang="en-GB" b="1" u="sng" dirty="0"/>
              <a:t>Plan:</a:t>
            </a:r>
            <a:endParaRPr lang="en-GB" dirty="0"/>
          </a:p>
          <a:p>
            <a:r>
              <a:rPr lang="en-GB" dirty="0"/>
              <a:t>Start a Urology pilot</a:t>
            </a:r>
          </a:p>
          <a:p>
            <a:r>
              <a:rPr lang="en-GB" dirty="0"/>
              <a:t>SAS@BAUS Project already in place</a:t>
            </a:r>
          </a:p>
          <a:p>
            <a:r>
              <a:rPr lang="en-GB" dirty="0"/>
              <a:t>Work together with Urology GIRFT Lead, SAC Lead &amp; IBUS Lead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25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9E4B-73DD-BE46-9F36-20CEC41F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5B915-15BE-4146-A0F2-EA7A6BD96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as much as one wants: </a:t>
            </a:r>
          </a:p>
          <a:p>
            <a:pPr marL="0" indent="0">
              <a:buNone/>
            </a:pPr>
            <a:r>
              <a:rPr lang="en-US" dirty="0"/>
              <a:t>   -Continue, Particular skill, Autonomous practice, Consultant</a:t>
            </a:r>
          </a:p>
          <a:p>
            <a:r>
              <a:rPr lang="en-US" dirty="0"/>
              <a:t>A pilot for every </a:t>
            </a:r>
            <a:r>
              <a:rPr lang="en-US" dirty="0" err="1"/>
              <a:t>speciality</a:t>
            </a:r>
            <a:endParaRPr lang="en-US" dirty="0"/>
          </a:p>
          <a:p>
            <a:r>
              <a:rPr lang="en-US" dirty="0"/>
              <a:t>All bodies are coming on board:</a:t>
            </a:r>
          </a:p>
          <a:p>
            <a:r>
              <a:rPr lang="en-US" dirty="0"/>
              <a:t>GMC, RCS, HEE, WRES, GIRFT</a:t>
            </a:r>
          </a:p>
          <a:p>
            <a:r>
              <a:rPr lang="en-US" dirty="0"/>
              <a:t>National interest due to:</a:t>
            </a:r>
          </a:p>
          <a:p>
            <a:pPr marL="0" indent="0">
              <a:buNone/>
            </a:pPr>
            <a:r>
              <a:rPr lang="en-US" dirty="0"/>
              <a:t>   -</a:t>
            </a:r>
            <a:r>
              <a:rPr lang="en-US" dirty="0" err="1"/>
              <a:t>Covid</a:t>
            </a:r>
            <a:r>
              <a:rPr lang="en-US" dirty="0"/>
              <a:t> crisis and genuine push for EDI</a:t>
            </a:r>
          </a:p>
        </p:txBody>
      </p:sp>
    </p:spTree>
    <p:extLst>
      <p:ext uri="{BB962C8B-B14F-4D97-AF65-F5344CB8AC3E}">
        <p14:creationId xmlns:p14="http://schemas.microsoft.com/office/powerpoint/2010/main" val="2195407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E4386-1254-FE49-B1FE-27C8954B9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80808"/>
                </a:solidFill>
              </a:rPr>
              <a:t>@</a:t>
            </a:r>
            <a:r>
              <a:rPr lang="en-US" sz="3600" dirty="0" err="1">
                <a:solidFill>
                  <a:srgbClr val="080808"/>
                </a:solidFill>
              </a:rPr>
              <a:t>PeaPeaspot</a:t>
            </a:r>
            <a:endParaRPr lang="en-US" sz="3600" dirty="0">
              <a:solidFill>
                <a:srgbClr val="080808"/>
              </a:solidFill>
            </a:endParaRPr>
          </a:p>
          <a:p>
            <a:r>
              <a:rPr lang="en-US" sz="3600" dirty="0" err="1">
                <a:solidFill>
                  <a:srgbClr val="080808"/>
                </a:solidFill>
              </a:rPr>
              <a:t>nitinshrotri.com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BC99B-4899-DB43-9A04-65A7106E4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53641"/>
            <a:ext cx="12192000" cy="2150719"/>
          </a:xfrm>
          <a:noFill/>
        </p:spPr>
        <p:txBody>
          <a:bodyPr anchor="ctr">
            <a:normAutofit/>
          </a:bodyPr>
          <a:lstStyle/>
          <a:p>
            <a:r>
              <a:rPr lang="en-US" sz="3600" dirty="0"/>
              <a:t>Main achievement: Raised profile, value and importance of SAS/LEDs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080808"/>
                </a:solidFill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2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9F18-AACC-8B46-8E47-AC4DDC18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E3FB8-0458-F54B-833D-04C53255A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 story</a:t>
            </a:r>
          </a:p>
          <a:p>
            <a:endParaRPr lang="en-US" dirty="0"/>
          </a:p>
          <a:p>
            <a:r>
              <a:rPr lang="en-US" dirty="0"/>
              <a:t>Professional experience</a:t>
            </a:r>
          </a:p>
          <a:p>
            <a:endParaRPr lang="en-US" dirty="0"/>
          </a:p>
          <a:p>
            <a:r>
              <a:rPr lang="en-US" dirty="0"/>
              <a:t>BMA blog: “Rising up the ranks” &amp; BMA Role</a:t>
            </a:r>
          </a:p>
          <a:p>
            <a:endParaRPr lang="en-US" dirty="0"/>
          </a:p>
          <a:p>
            <a:r>
              <a:rPr lang="en-US" dirty="0"/>
              <a:t>More at </a:t>
            </a:r>
            <a:r>
              <a:rPr lang="en-US" dirty="0" err="1"/>
              <a:t>nitinshrotri.com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D41-BD5F-3848-A988-788168B2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>
            <a:normAutofit/>
          </a:bodyPr>
          <a:lstStyle/>
          <a:p>
            <a:r>
              <a:rPr lang="en-US" dirty="0"/>
              <a:t>My GIRFT application presentation 2019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750035-38A5-7643-A18A-E370C8A28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76300"/>
            <a:ext cx="9239249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4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0D8A-9756-8B47-9DBB-2C2A9D82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sz="3700" dirty="0"/>
              <a:t>Project SAS@BAUS</a:t>
            </a:r>
            <a:br>
              <a:rPr lang="en-US" sz="3700" dirty="0"/>
            </a:br>
            <a:r>
              <a:rPr lang="en-US" sz="3700" u="sng" dirty="0"/>
              <a:t>Reasons &amp; Aim: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AB53-11BF-A44E-A612-D01CDDC77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/>
              <a:t>As a result of Seen &amp; Lived experiences</a:t>
            </a:r>
          </a:p>
          <a:p>
            <a:r>
              <a:rPr lang="en-US" sz="2400" dirty="0"/>
              <a:t>For SAS and Locally Employed Doctors</a:t>
            </a:r>
          </a:p>
          <a:p>
            <a:r>
              <a:rPr lang="en-US" sz="2400" dirty="0"/>
              <a:t>Doctors from international backgrounds</a:t>
            </a:r>
          </a:p>
          <a:p>
            <a:r>
              <a:rPr lang="en-US" sz="2400" dirty="0"/>
              <a:t>Stumbling around in an unfamiliar system</a:t>
            </a:r>
          </a:p>
          <a:p>
            <a:r>
              <a:rPr lang="en-US" sz="2400" dirty="0"/>
              <a:t>Brand new project supporting the last “Lost tribe”</a:t>
            </a:r>
          </a:p>
          <a:p>
            <a:r>
              <a:rPr lang="en-US" sz="2400" dirty="0"/>
              <a:t>Offer a sense of belonging, &amp; integration </a:t>
            </a:r>
            <a:r>
              <a:rPr lang="en-US" sz="2400"/>
              <a:t>in society</a:t>
            </a:r>
            <a:endParaRPr lang="en-US" sz="2400" dirty="0"/>
          </a:p>
          <a:p>
            <a:r>
              <a:rPr lang="en-US" sz="2400" dirty="0"/>
              <a:t>Exciting new prospects for doctors in the SAS grade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50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0D8A-9756-8B47-9DBB-2C2A9D82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sz="3700" dirty="0"/>
              <a:t>Project SAS@BAUS</a:t>
            </a:r>
            <a:br>
              <a:rPr lang="en-US" sz="3700" dirty="0"/>
            </a:br>
            <a:r>
              <a:rPr lang="en-US" sz="3700" u="sng" dirty="0"/>
              <a:t>Choice, Benefit, Effect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AB53-11BF-A44E-A612-D01CDDC77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600" u="sng" dirty="0"/>
              <a:t>Choice of:</a:t>
            </a:r>
          </a:p>
          <a:p>
            <a:r>
              <a:rPr lang="en-US" sz="1600" dirty="0"/>
              <a:t>Work at your own chosen level of responsibility </a:t>
            </a:r>
            <a:r>
              <a:rPr lang="en-US" sz="1600" u="sng" dirty="0"/>
              <a:t>or</a:t>
            </a:r>
          </a:p>
          <a:p>
            <a:r>
              <a:rPr lang="en-US" sz="1600" dirty="0"/>
              <a:t>Simply learn a new skill </a:t>
            </a:r>
            <a:r>
              <a:rPr lang="en-US" sz="1600" u="sng" dirty="0"/>
              <a:t>or</a:t>
            </a:r>
          </a:p>
          <a:p>
            <a:r>
              <a:rPr lang="en-US" sz="1600" dirty="0"/>
              <a:t>Become Consultant via CESR route should you choose to</a:t>
            </a:r>
          </a:p>
          <a:p>
            <a:endParaRPr lang="en-US" sz="1600" dirty="0"/>
          </a:p>
          <a:p>
            <a:r>
              <a:rPr lang="en-US" sz="1600" u="sng" dirty="0"/>
              <a:t>Benefits as desired</a:t>
            </a:r>
            <a:r>
              <a:rPr lang="en-US" sz="1600" dirty="0"/>
              <a:t>:</a:t>
            </a:r>
          </a:p>
          <a:p>
            <a:r>
              <a:rPr lang="en-US" sz="1600" dirty="0"/>
              <a:t>Receive Mentoring, or be a Mentor – satisfying</a:t>
            </a:r>
          </a:p>
          <a:p>
            <a:r>
              <a:rPr lang="en-US" sz="1600" dirty="0"/>
              <a:t>Benefits Individual,  Specialty &amp;  NHS</a:t>
            </a:r>
          </a:p>
          <a:p>
            <a:r>
              <a:rPr lang="en-US" sz="1600" dirty="0"/>
              <a:t>Offers opportunity according to level of skill</a:t>
            </a:r>
          </a:p>
          <a:p>
            <a:endParaRPr lang="en-US" sz="1600" dirty="0"/>
          </a:p>
          <a:p>
            <a:r>
              <a:rPr lang="en-US" sz="1600" u="sng" dirty="0"/>
              <a:t>Wider effects:</a:t>
            </a:r>
          </a:p>
          <a:p>
            <a:r>
              <a:rPr lang="en-US" sz="1600" dirty="0"/>
              <a:t>Decreases discrimination</a:t>
            </a:r>
          </a:p>
          <a:p>
            <a:r>
              <a:rPr lang="en-US" sz="1600" dirty="0"/>
              <a:t>Promotes equality of opportunity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8012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0D8A-9756-8B47-9DBB-2C2A9D82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sz="3700" dirty="0"/>
              <a:t>Project SAS@BAUS</a:t>
            </a:r>
            <a:br>
              <a:rPr lang="en-US" sz="3700" dirty="0"/>
            </a:br>
            <a:r>
              <a:rPr lang="en-US" sz="3700" dirty="0"/>
              <a:t>First year: 2020-21</a:t>
            </a:r>
            <a:endParaRPr lang="en-US" sz="3700" u="sng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AB53-11BF-A44E-A612-D01CDDC77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000" dirty="0"/>
              <a:t>Started as informal mentoring</a:t>
            </a:r>
          </a:p>
          <a:p>
            <a:r>
              <a:rPr lang="en-US" sz="2000" dirty="0"/>
              <a:t>Supported superbly by Tim O’Brien, BAUS President</a:t>
            </a:r>
          </a:p>
          <a:p>
            <a:r>
              <a:rPr lang="en-US" sz="2000" dirty="0"/>
              <a:t>Recognized the gaps that needed addressing</a:t>
            </a:r>
          </a:p>
          <a:p>
            <a:r>
              <a:rPr lang="en-US" sz="2000" dirty="0"/>
              <a:t>20 Mentors &amp; 20 Mentees</a:t>
            </a:r>
          </a:p>
          <a:p>
            <a:r>
              <a:rPr lang="en-US" sz="2000" dirty="0"/>
              <a:t>3 Webinars arranged on various topics plus Zoom meetings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Led to 1</a:t>
            </a:r>
            <a:r>
              <a:rPr lang="en-US" sz="2000" baseline="30000" dirty="0"/>
              <a:t>st</a:t>
            </a:r>
            <a:r>
              <a:rPr lang="en-US" sz="2000" dirty="0"/>
              <a:t> ever SAS Session at BAUS Annual conference in June, BAUS 2021</a:t>
            </a:r>
          </a:p>
          <a:p>
            <a:r>
              <a:rPr lang="en-US" sz="2000" dirty="0"/>
              <a:t>Speakers were: </a:t>
            </a:r>
          </a:p>
          <a:p>
            <a:r>
              <a:rPr lang="en-US" sz="2000" dirty="0"/>
              <a:t>Megan Reitz, on “Speaking Up and Listening – Pussycats &amp; Tigers”</a:t>
            </a:r>
          </a:p>
          <a:p>
            <a:r>
              <a:rPr lang="en-US" sz="2000" dirty="0"/>
              <a:t>Paul </a:t>
            </a:r>
            <a:r>
              <a:rPr lang="en-US" sz="2000" dirty="0" err="1"/>
              <a:t>Deemer</a:t>
            </a:r>
            <a:r>
              <a:rPr lang="en-US" sz="2000" dirty="0"/>
              <a:t>, NHS Employers – “Getting across brick walls”</a:t>
            </a:r>
          </a:p>
          <a:p>
            <a:r>
              <a:rPr lang="en-US" sz="2000" dirty="0"/>
              <a:t>Tim Terry on “Mentoring”</a:t>
            </a:r>
          </a:p>
        </p:txBody>
      </p:sp>
    </p:spTree>
    <p:extLst>
      <p:ext uri="{BB962C8B-B14F-4D97-AF65-F5344CB8AC3E}">
        <p14:creationId xmlns:p14="http://schemas.microsoft.com/office/powerpoint/2010/main" val="323272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8A58-26C0-3B46-8683-321456610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553"/>
          </a:xfrm>
        </p:spPr>
        <p:txBody>
          <a:bodyPr/>
          <a:lstStyle/>
          <a:p>
            <a:r>
              <a:rPr lang="en-US" dirty="0"/>
              <a:t>Webinars 2020-21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11D1CE-39D2-8842-9543-F1E70DA799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1078" y="1696278"/>
            <a:ext cx="2968487" cy="448068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A4E4D3-F337-A74D-B64E-3C7E44CD9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1130" y="1086678"/>
            <a:ext cx="3458818" cy="5090285"/>
          </a:xfrm>
        </p:spPr>
      </p:pic>
    </p:spTree>
    <p:extLst>
      <p:ext uri="{BB962C8B-B14F-4D97-AF65-F5344CB8AC3E}">
        <p14:creationId xmlns:p14="http://schemas.microsoft.com/office/powerpoint/2010/main" val="23204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9CB0-86B0-DB45-BE1C-369FE397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What went well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9EA37-A0B3-A145-A81A-93F8011F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/>
              <a:t>Support/Publicity from Tim and BAUS, &amp; website information</a:t>
            </a:r>
          </a:p>
          <a:p>
            <a:r>
              <a:rPr lang="en-US" sz="2400" dirty="0"/>
              <a:t>Raised awareness of a large </a:t>
            </a:r>
            <a:r>
              <a:rPr lang="en-US" sz="2400"/>
              <a:t>group, previously </a:t>
            </a:r>
            <a:r>
              <a:rPr lang="en-US" sz="2400" dirty="0"/>
              <a:t>under-</a:t>
            </a:r>
            <a:r>
              <a:rPr lang="en-US" sz="2400" dirty="0" err="1"/>
              <a:t>recognised</a:t>
            </a:r>
            <a:r>
              <a:rPr lang="en-US" sz="2400" dirty="0"/>
              <a:t> </a:t>
            </a:r>
          </a:p>
          <a:p>
            <a:r>
              <a:rPr lang="en-US" sz="2400" dirty="0"/>
              <a:t>Hard work, without expectation, from mentors</a:t>
            </a:r>
          </a:p>
          <a:p>
            <a:r>
              <a:rPr lang="en-US" sz="2400" dirty="0"/>
              <a:t>Gratitude from mentees</a:t>
            </a:r>
          </a:p>
          <a:p>
            <a:r>
              <a:rPr lang="en-US" sz="2400" dirty="0"/>
              <a:t>Enthusiasm from other colleagues</a:t>
            </a:r>
          </a:p>
          <a:p>
            <a:r>
              <a:rPr lang="en-US" sz="2400" dirty="0"/>
              <a:t>Landmark first SAS session at BAUS</a:t>
            </a:r>
          </a:p>
          <a:p>
            <a:r>
              <a:rPr lang="en-US" sz="2400" dirty="0"/>
              <a:t>Improved awareness amongst other bodies</a:t>
            </a:r>
          </a:p>
          <a:p>
            <a:r>
              <a:rPr lang="en-US" sz="2400" dirty="0"/>
              <a:t>Perhaps, a pilot for other </a:t>
            </a:r>
            <a:r>
              <a:rPr lang="en-US" sz="2400" dirty="0" err="1"/>
              <a:t>specialities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235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10D8-0B7A-5D4A-B867-2D6C9EA36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What could have gone better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1BC32-6E8C-DF49-9EFE-FCA49DB9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 dirty="0"/>
              <a:t>Expectations very fluid, not set out or crystalized</a:t>
            </a:r>
          </a:p>
          <a:p>
            <a:r>
              <a:rPr lang="en-US" sz="2400" dirty="0"/>
              <a:t>BAUS membership</a:t>
            </a:r>
          </a:p>
          <a:p>
            <a:r>
              <a:rPr lang="en-US" sz="2400" dirty="0"/>
              <a:t>Inadequate awareness in departments</a:t>
            </a:r>
          </a:p>
          <a:p>
            <a:r>
              <a:rPr lang="en-US" sz="2400" dirty="0"/>
              <a:t>CESR focused, needs broadening &amp; use of Forum</a:t>
            </a:r>
          </a:p>
          <a:p>
            <a:r>
              <a:rPr lang="en-US" sz="2400" dirty="0"/>
              <a:t>Establishing an Education session for mentors</a:t>
            </a:r>
          </a:p>
          <a:p>
            <a:r>
              <a:rPr lang="en-US" sz="2400" dirty="0"/>
              <a:t>Funding/Inclusion in job planning</a:t>
            </a:r>
          </a:p>
          <a:p>
            <a:r>
              <a:rPr lang="en-US" sz="2400" dirty="0"/>
              <a:t>Lack of F2F meetings</a:t>
            </a:r>
          </a:p>
          <a:p>
            <a:r>
              <a:rPr lang="en-US" sz="2400" dirty="0"/>
              <a:t>Hit &amp; miss communication between Mentors &amp; Mentees</a:t>
            </a:r>
          </a:p>
        </p:txBody>
      </p:sp>
    </p:spTree>
    <p:extLst>
      <p:ext uri="{BB962C8B-B14F-4D97-AF65-F5344CB8AC3E}">
        <p14:creationId xmlns:p14="http://schemas.microsoft.com/office/powerpoint/2010/main" val="2402435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767</Words>
  <Application>Microsoft Macintosh PowerPoint</Application>
  <PresentationFormat>Widescreen</PresentationFormat>
  <Paragraphs>128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SAS@BAUS Beginning to Now  &amp; GIRFT for CESR </vt:lpstr>
      <vt:lpstr>Background</vt:lpstr>
      <vt:lpstr>My GIRFT application presentation 2019</vt:lpstr>
      <vt:lpstr>Project SAS@BAUS Reasons &amp; Aim: </vt:lpstr>
      <vt:lpstr>Project SAS@BAUS Choice, Benefit, Effect</vt:lpstr>
      <vt:lpstr>Project SAS@BAUS First year: 2020-21</vt:lpstr>
      <vt:lpstr>Webinars 2020-21</vt:lpstr>
      <vt:lpstr>What went well</vt:lpstr>
      <vt:lpstr>What could have gone better</vt:lpstr>
      <vt:lpstr>What we need</vt:lpstr>
      <vt:lpstr>Plans for 21-22 guiding 30 mentees</vt:lpstr>
      <vt:lpstr>SAS@BAUS  Monthly webinars Nov 21-April 22</vt:lpstr>
      <vt:lpstr>SAS@BAUS  Monthly webinars</vt:lpstr>
      <vt:lpstr>Future plans:</vt:lpstr>
      <vt:lpstr>  GIRFT FOR CESR : 22/11/2021 </vt:lpstr>
      <vt:lpstr>Recap:</vt:lpstr>
      <vt:lpstr>Main achievement: Raised profile, value and importance of SAS/LEDs  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Mentoring</dc:title>
  <dc:creator>Microsoft Office User</dc:creator>
  <cp:lastModifiedBy>K Shrotri</cp:lastModifiedBy>
  <cp:revision>61</cp:revision>
  <dcterms:created xsi:type="dcterms:W3CDTF">2021-09-29T11:11:21Z</dcterms:created>
  <dcterms:modified xsi:type="dcterms:W3CDTF">2022-03-19T09:46:17Z</dcterms:modified>
</cp:coreProperties>
</file>